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926" r:id="rId6"/>
    <p:sldMasterId id="2147483881" r:id="rId7"/>
  </p:sldMasterIdLst>
  <p:notesMasterIdLst>
    <p:notesMasterId r:id="rId29"/>
  </p:notesMasterIdLst>
  <p:handoutMasterIdLst>
    <p:handoutMasterId r:id="rId30"/>
  </p:handoutMasterIdLst>
  <p:sldIdLst>
    <p:sldId id="1983" r:id="rId8"/>
    <p:sldId id="1838" r:id="rId9"/>
    <p:sldId id="1800" r:id="rId10"/>
    <p:sldId id="1970" r:id="rId11"/>
    <p:sldId id="1982" r:id="rId12"/>
    <p:sldId id="1993" r:id="rId13"/>
    <p:sldId id="1998" r:id="rId14"/>
    <p:sldId id="1999" r:id="rId15"/>
    <p:sldId id="1988" r:id="rId16"/>
    <p:sldId id="1989" r:id="rId17"/>
    <p:sldId id="1994" r:id="rId18"/>
    <p:sldId id="1995" r:id="rId19"/>
    <p:sldId id="1990" r:id="rId20"/>
    <p:sldId id="1996" r:id="rId21"/>
    <p:sldId id="1984" r:id="rId22"/>
    <p:sldId id="1986" r:id="rId23"/>
    <p:sldId id="1987" r:id="rId24"/>
    <p:sldId id="2000" r:id="rId25"/>
    <p:sldId id="1992" r:id="rId26"/>
    <p:sldId id="1967" r:id="rId27"/>
    <p:sldId id="680" r:id="rId28"/>
  </p:sldIdLst>
  <p:sldSz cx="12196763" cy="6858000"/>
  <p:notesSz cx="6805613" cy="9939338"/>
  <p:custDataLst>
    <p:tags r:id="rId3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91D150"/>
    <a:srgbClr val="D9FFBD"/>
    <a:srgbClr val="5DB5E8"/>
    <a:srgbClr val="7030A0"/>
    <a:srgbClr val="F9FBA8"/>
    <a:srgbClr val="374154"/>
    <a:srgbClr val="77DD76"/>
    <a:srgbClr val="00FA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60" autoAdjust="0"/>
    <p:restoredTop sz="96291" autoAdjust="0"/>
  </p:normalViewPr>
  <p:slideViewPr>
    <p:cSldViewPr showGuides="1">
      <p:cViewPr varScale="1">
        <p:scale>
          <a:sx n="117" d="100"/>
          <a:sy n="117" d="100"/>
        </p:scale>
        <p:origin x="20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2023/6/3</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6940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5042918"/>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470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pic>
        <p:nvPicPr>
          <p:cNvPr id="3" name="图片 2">
            <a:extLst>
              <a:ext uri="{FF2B5EF4-FFF2-40B4-BE49-F238E27FC236}">
                <a16:creationId xmlns:a16="http://schemas.microsoft.com/office/drawing/2014/main" id="{384ED370-A6A0-744F-95DF-BE6E1F4D35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461854" y="311073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lvl1pPr>
              <a:defRPr>
                <a:solidFill>
                  <a:srgbClr val="C00000"/>
                </a:solidFill>
              </a:defRPr>
            </a:lvl1pP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6.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7.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339019"/>
            <a:ext cx="4706361" cy="307777"/>
          </a:xfrm>
          <a:prstGeom prst="rect">
            <a:avLst/>
          </a:prstGeom>
          <a:noFill/>
        </p:spPr>
        <p:txBody>
          <a:bodyPr wrap="square" rtlCol="0">
            <a:spAutoFit/>
          </a:bodyPr>
          <a:lstStyle/>
          <a:p>
            <a:r>
              <a:rPr lang="en-US" altLang="zh-CN" sz="1400" dirty="0">
                <a:solidFill>
                  <a:srgbClr val="000000">
                    <a:lumMod val="50000"/>
                    <a:lumOff val="50000"/>
                  </a:srgbClr>
                </a:solidFill>
                <a:latin typeface="Gill Sans MT" panose="020B0502020104020203" pitchFamily="34" charset="0"/>
                <a:ea typeface="+mj-ea"/>
              </a:rPr>
              <a:t>Building a better connected world</a:t>
            </a:r>
            <a:r>
              <a:rPr lang="zh-CN" altLang="en-US" sz="1400" dirty="0">
                <a:solidFill>
                  <a:srgbClr val="000000">
                    <a:lumMod val="50000"/>
                    <a:lumOff val="50000"/>
                  </a:srgbClr>
                </a:solidFill>
                <a:latin typeface="Gill Sans MT" panose="020B0502020104020203" pitchFamily="34" charset="0"/>
                <a:ea typeface="+mj-ea"/>
              </a:rPr>
              <a:t> </a:t>
            </a:r>
            <a:r>
              <a:rPr lang="en-US" altLang="zh-CN" sz="1400" dirty="0">
                <a:solidFill>
                  <a:srgbClr val="000000">
                    <a:lumMod val="50000"/>
                    <a:lumOff val="50000"/>
                  </a:srgbClr>
                </a:solidFill>
                <a:latin typeface="Gill Sans MT" panose="020B0502020104020203" pitchFamily="34" charset="0"/>
                <a:ea typeface="+mj-ea"/>
              </a:rPr>
              <a:t>--</a:t>
            </a:r>
            <a:r>
              <a:rPr lang="zh-CN" altLang="en-US" sz="1400" dirty="0">
                <a:solidFill>
                  <a:srgbClr val="000000">
                    <a:lumMod val="50000"/>
                    <a:lumOff val="50000"/>
                  </a:srgbClr>
                </a:solidFill>
                <a:latin typeface="Gill Sans MT" panose="020B0502020104020203" pitchFamily="34" charset="0"/>
                <a:ea typeface="+mj-ea"/>
              </a:rPr>
              <a:t> </a:t>
            </a:r>
            <a:r>
              <a:rPr lang="en-US" altLang="zh-CN" sz="1400" dirty="0">
                <a:solidFill>
                  <a:srgbClr val="000000">
                    <a:lumMod val="50000"/>
                    <a:lumOff val="50000"/>
                  </a:srgbClr>
                </a:solidFill>
                <a:latin typeface="Gill Sans MT" panose="020B0502020104020203" pitchFamily="34" charset="0"/>
                <a:ea typeface="+mj-ea"/>
              </a:rPr>
              <a:t>ZOMI</a:t>
            </a:r>
            <a:endParaRPr lang="zh-CN" altLang="en-US" sz="1400" dirty="0">
              <a:solidFill>
                <a:srgbClr val="000000">
                  <a:lumMod val="50000"/>
                  <a:lumOff val="50000"/>
                </a:srgbClr>
              </a:solidFill>
              <a:latin typeface="Gill Sans MT" panose="020B0502020104020203" pitchFamily="34" charset="0"/>
              <a:ea typeface="+mj-ea"/>
            </a:endParaRPr>
          </a:p>
        </p:txBody>
      </p:sp>
      <p:sp>
        <p:nvSpPr>
          <p:cNvPr id="167" name="副标题 2"/>
          <p:cNvSpPr txBox="1">
            <a:spLocks/>
          </p:cNvSpPr>
          <p:nvPr userDrawn="1"/>
        </p:nvSpPr>
        <p:spPr bwMode="auto">
          <a:xfrm>
            <a:off x="9644112" y="6297116"/>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400" b="0" dirty="0">
                <a:solidFill>
                  <a:schemeClr val="bg1">
                    <a:lumMod val="65000"/>
                  </a:schemeClr>
                </a:solidFill>
                <a:latin typeface="Gill Sans MT" panose="020B0502020104020203" pitchFamily="34" charset="0"/>
                <a:ea typeface="+mj-ea"/>
                <a:hlinkClick r:id="rId4">
                  <a:extLst>
                    <a:ext uri="{A12FA001-AC4F-418D-AE19-62706E023703}">
                      <ahyp:hlinkClr xmlns:ahyp="http://schemas.microsoft.com/office/drawing/2018/hyperlinkcolor" val="tx"/>
                    </a:ext>
                  </a:extLst>
                </a:hlinkClick>
              </a:rPr>
              <a:t>www.hiascend.com</a:t>
            </a:r>
            <a:endParaRPr lang="en-US" altLang="zh-CN" sz="1400" b="0" dirty="0">
              <a:solidFill>
                <a:schemeClr val="bg1">
                  <a:lumMod val="65000"/>
                </a:schemeClr>
              </a:solidFill>
              <a:latin typeface="Gill Sans MT" panose="020B0502020104020203" pitchFamily="34" charset="0"/>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2862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微软雅黑" panose="020B0503020204020204" pitchFamily="34" charset="-122"/>
                <a:ea typeface="微软雅黑" panose="020B0503020204020204" pitchFamily="34" charset="-122"/>
              </a:rPr>
              <a:t>ZOMI.</a:t>
            </a:r>
            <a:r>
              <a:rPr lang="zh-CN" altLang="en-US" sz="1200"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200"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28625"/>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30932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Ascend</a:t>
            </a:r>
            <a:r>
              <a:rPr lang="zh-CN" altLang="en-US"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t>
            </a:r>
            <a:r>
              <a:rPr lang="zh-CN" altLang="en-US"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ZOMI</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309320"/>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9">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Huawei Confidential.</a:t>
            </a:r>
            <a:r>
              <a:rPr lang="en-US" sz="1200" baseline="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Ascend</a:t>
            </a:r>
            <a:r>
              <a:rPr lang="zh-CN" alt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t>
            </a:r>
            <a:r>
              <a:rPr lang="zh-CN" alt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5">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5"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ZOMI</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tx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tx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tx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dk1" tx1="lt1" bg2="dk2" tx2="lt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ZOMI</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977873204"/>
      </p:ext>
    </p:extLst>
  </p:cSld>
  <p:clrMap bg1="lt1" tx1="dk1" bg2="lt2" tx2="dk2" accent1="accent1" accent2="accent2" accent3="accent3" accent4="accent4" accent5="accent5" accent6="accent6" hlink="hlink" folHlink="folHlink"/>
  <p:sldLayoutIdLst>
    <p:sldLayoutId id="2147483927"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349785"/>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hyperlink" Target="https://zhidx.com/p/347884.html" TargetMode="External"/><Relationship Id="rId13" Type="http://schemas.openxmlformats.org/officeDocument/2006/relationships/hyperlink" Target="https://www.51cto.com/article/717372.html" TargetMode="External"/><Relationship Id="rId3" Type="http://schemas.openxmlformats.org/officeDocument/2006/relationships/hyperlink" Target="https://www.youtube.com/watch?v=QurtwJdb5Ew" TargetMode="External"/><Relationship Id="rId7" Type="http://schemas.openxmlformats.org/officeDocument/2006/relationships/hyperlink" Target="https://www.qbitai.com/2022/08/37209.html" TargetMode="External"/><Relationship Id="rId12" Type="http://schemas.openxmlformats.org/officeDocument/2006/relationships/hyperlink" Target="https://mp.weixin.qq.com/s/N_sMmndpyiq0_qbdwq3MuA" TargetMode="External"/><Relationship Id="rId2" Type="http://schemas.openxmlformats.org/officeDocument/2006/relationships/hyperlink" Target="https://www.youtube.com/watch?v=uE2f7kiRhmw" TargetMode="External"/><Relationship Id="rId1" Type="http://schemas.openxmlformats.org/officeDocument/2006/relationships/slideLayout" Target="../slideLayouts/slideLayout4.xml"/><Relationship Id="rId6" Type="http://schemas.openxmlformats.org/officeDocument/2006/relationships/hyperlink" Target="https://en.wikipedia.org/wiki/Tesla_Dojo" TargetMode="External"/><Relationship Id="rId11" Type="http://schemas.openxmlformats.org/officeDocument/2006/relationships/hyperlink" Target="https://mp.weixin.qq.com/s/uBL4x4MJz1GiCf2a0gnnUQ" TargetMode="External"/><Relationship Id="rId5" Type="http://schemas.openxmlformats.org/officeDocument/2006/relationships/hyperlink" Target="https://chipsandcheese.com/2022/09/01/hot-chips-34-teslas-dojo-microarchitecture/" TargetMode="External"/><Relationship Id="rId10" Type="http://schemas.openxmlformats.org/officeDocument/2006/relationships/hyperlink" Target="https://mp.weixin.qq.com/s/xGytSXTW7-CL-O1V7y7QRw" TargetMode="External"/><Relationship Id="rId4" Type="http://schemas.openxmlformats.org/officeDocument/2006/relationships/hyperlink" Target="https://www.youtube.com/watch?v=DSw3IwsgNnc" TargetMode="External"/><Relationship Id="rId9" Type="http://schemas.openxmlformats.org/officeDocument/2006/relationships/hyperlink" Target="https://www.cnblogs.com/wujianming-110117/p/17115152.html" TargetMode="External"/><Relationship Id="rId14" Type="http://schemas.openxmlformats.org/officeDocument/2006/relationships/hyperlink" Target="https://mp.weixin.qq.com/s/vmNsRVwmi3Azo-bPDanc2g"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52B07C3-9E53-AD48-BD1A-49386D122D92}"/>
              </a:ext>
            </a:extLst>
          </p:cNvPr>
          <p:cNvPicPr>
            <a:picLocks noChangeAspect="1"/>
          </p:cNvPicPr>
          <p:nvPr/>
        </p:nvPicPr>
        <p:blipFill>
          <a:blip r:embed="rId2"/>
          <a:stretch>
            <a:fillRect/>
          </a:stretch>
        </p:blipFill>
        <p:spPr>
          <a:xfrm>
            <a:off x="-37725" y="0"/>
            <a:ext cx="12272209" cy="6857999"/>
          </a:xfrm>
          <a:prstGeom prst="rect">
            <a:avLst/>
          </a:prstGeom>
        </p:spPr>
      </p:pic>
      <p:sp>
        <p:nvSpPr>
          <p:cNvPr id="5" name="标题 1">
            <a:extLst>
              <a:ext uri="{FF2B5EF4-FFF2-40B4-BE49-F238E27FC236}">
                <a16:creationId xmlns:a16="http://schemas.microsoft.com/office/drawing/2014/main" id="{A136B9FB-8C56-4849-9DE5-8F81A2BCE4FE}"/>
              </a:ext>
            </a:extLst>
          </p:cNvPr>
          <p:cNvSpPr txBox="1">
            <a:spLocks/>
          </p:cNvSpPr>
          <p:nvPr/>
        </p:nvSpPr>
        <p:spPr>
          <a:xfrm>
            <a:off x="2137941" y="5013176"/>
            <a:ext cx="3141050" cy="953563"/>
          </a:xfrm>
          <a:prstGeom prst="rect">
            <a:avLst/>
          </a:prstGeom>
          <a:noFill/>
        </p:spPr>
        <p:txBody>
          <a:bodyPr anchor="ctr">
            <a:noAutofit/>
          </a:bodyPr>
          <a:lstStyle>
            <a:lvl1pPr algn="l" rtl="0" eaLnBrk="0" fontAlgn="base" hangingPunct="0">
              <a:spcBef>
                <a:spcPct val="0"/>
              </a:spcBef>
              <a:spcAft>
                <a:spcPct val="0"/>
              </a:spcAft>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芯片</a:t>
            </a:r>
          </a:p>
        </p:txBody>
      </p:sp>
      <p:sp>
        <p:nvSpPr>
          <p:cNvPr id="7" name="标题 1">
            <a:extLst>
              <a:ext uri="{FF2B5EF4-FFF2-40B4-BE49-F238E27FC236}">
                <a16:creationId xmlns:a16="http://schemas.microsoft.com/office/drawing/2014/main" id="{E62DAEEC-EAA1-EF4E-9FB3-AF506CB8CCFB}"/>
              </a:ext>
            </a:extLst>
          </p:cNvPr>
          <p:cNvSpPr txBox="1">
            <a:spLocks/>
          </p:cNvSpPr>
          <p:nvPr/>
        </p:nvSpPr>
        <p:spPr>
          <a:xfrm>
            <a:off x="2968113" y="2763468"/>
            <a:ext cx="6400389"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ctr"/>
            <a:r>
              <a:rPr lang="zh-CN" altLang="en-US" sz="11500" dirty="0">
                <a:ln w="19050">
                  <a:noFill/>
                </a:ln>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架构</a:t>
            </a:r>
            <a:endParaRPr lang="en-US" altLang="zh-CN" sz="11500" dirty="0">
              <a:ln w="19050">
                <a:noFill/>
              </a:ln>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8" name="标题 1">
            <a:extLst>
              <a:ext uri="{FF2B5EF4-FFF2-40B4-BE49-F238E27FC236}">
                <a16:creationId xmlns:a16="http://schemas.microsoft.com/office/drawing/2014/main" id="{430EF153-421B-F344-98B7-565EAA967E38}"/>
              </a:ext>
            </a:extLst>
          </p:cNvPr>
          <p:cNvSpPr txBox="1">
            <a:spLocks/>
          </p:cNvSpPr>
          <p:nvPr/>
        </p:nvSpPr>
        <p:spPr>
          <a:xfrm>
            <a:off x="5278990" y="5013176"/>
            <a:ext cx="3528392"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Futura Medium" panose="020B0602020204020303" pitchFamily="34" charset="-79"/>
                <a:ea typeface="微软雅黑" pitchFamily="34" charset="-122"/>
                <a:cs typeface="Futura Medium" panose="020B0602020204020303" pitchFamily="34" charset="-79"/>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4800" kern="0" dirty="0">
                <a:solidFill>
                  <a:schemeClr val="bg1"/>
                </a:solidFill>
                <a:ea typeface="Microsoft YaHei" panose="020B0503020204020204" pitchFamily="34" charset="-122"/>
              </a:rPr>
              <a:t>--</a:t>
            </a:r>
            <a:r>
              <a:rPr lang="zh-CN" altLang="en-US" sz="4800" kern="0" dirty="0">
                <a:solidFill>
                  <a:schemeClr val="bg1"/>
                </a:solidFill>
                <a:ea typeface="Microsoft YaHei" panose="020B0503020204020204" pitchFamily="34" charset="-122"/>
              </a:rPr>
              <a:t> </a:t>
            </a:r>
            <a:r>
              <a:rPr lang="en-US" altLang="zh-CN" sz="4800" kern="0" dirty="0">
                <a:solidFill>
                  <a:schemeClr val="bg1"/>
                </a:solidFill>
                <a:ea typeface="Microsoft YaHei" panose="020B0503020204020204" pitchFamily="34" charset="-122"/>
              </a:rPr>
              <a:t>NPU</a:t>
            </a:r>
            <a:r>
              <a:rPr lang="zh-CN" altLang="en-US" sz="4800" kern="0" dirty="0">
                <a:solidFill>
                  <a:schemeClr val="bg1"/>
                </a:solidFill>
                <a:ea typeface="Microsoft YaHei" panose="020B0503020204020204" pitchFamily="34" charset="-122"/>
              </a:rPr>
              <a:t>详解</a:t>
            </a:r>
          </a:p>
        </p:txBody>
      </p:sp>
      <p:pic>
        <p:nvPicPr>
          <p:cNvPr id="10" name="图片 9">
            <a:extLst>
              <a:ext uri="{FF2B5EF4-FFF2-40B4-BE49-F238E27FC236}">
                <a16:creationId xmlns:a16="http://schemas.microsoft.com/office/drawing/2014/main" id="{B3F1DC9F-ADD6-494E-9EA7-D7A0206284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35374" y="517169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108682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9F7CF3F-551C-2E49-AACE-96E28804114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16644" y="2696809"/>
            <a:ext cx="10963473" cy="3698656"/>
          </a:xfrm>
          <a:prstGeom prst="rect">
            <a:avLst/>
          </a:prstGeom>
        </p:spPr>
      </p:pic>
      <p:sp>
        <p:nvSpPr>
          <p:cNvPr id="8" name="标题 7">
            <a:extLst>
              <a:ext uri="{FF2B5EF4-FFF2-40B4-BE49-F238E27FC236}">
                <a16:creationId xmlns:a16="http://schemas.microsoft.com/office/drawing/2014/main" id="{026B13F6-637E-FB44-8BCE-E7E11E42D1A7}"/>
              </a:ext>
            </a:extLst>
          </p:cNvPr>
          <p:cNvSpPr>
            <a:spLocks noGrp="1"/>
          </p:cNvSpPr>
          <p:nvPr>
            <p:ph type="title"/>
          </p:nvPr>
        </p:nvSpPr>
        <p:spPr/>
        <p:txBody>
          <a:bodyPr/>
          <a:lstStyle/>
          <a:p>
            <a:r>
              <a:rPr lang="en-US" altLang="zh-CN" dirty="0"/>
              <a:t>DOJO</a:t>
            </a:r>
            <a:r>
              <a:rPr lang="zh-CN" altLang="en-US" dirty="0"/>
              <a:t> 超级计算机系统</a:t>
            </a:r>
            <a:endParaRPr lang="zh-CN" altLang="en-US" dirty="0">
              <a:solidFill>
                <a:schemeClr val="tx1">
                  <a:lumMod val="85000"/>
                </a:schemeClr>
              </a:solidFill>
            </a:endParaRPr>
          </a:p>
        </p:txBody>
      </p:sp>
      <p:sp>
        <p:nvSpPr>
          <p:cNvPr id="10" name="内容占位符 9">
            <a:extLst>
              <a:ext uri="{FF2B5EF4-FFF2-40B4-BE49-F238E27FC236}">
                <a16:creationId xmlns:a16="http://schemas.microsoft.com/office/drawing/2014/main" id="{31D9FC83-01D4-E541-9150-7966445DA0AC}"/>
              </a:ext>
            </a:extLst>
          </p:cNvPr>
          <p:cNvSpPr>
            <a:spLocks noGrp="1"/>
          </p:cNvSpPr>
          <p:nvPr>
            <p:ph sz="half" idx="1"/>
          </p:nvPr>
        </p:nvSpPr>
        <p:spPr>
          <a:xfrm>
            <a:off x="623635" y="1351536"/>
            <a:ext cx="10963473" cy="874470"/>
          </a:xfrm>
          <a:prstGeom prst="rect">
            <a:avLst/>
          </a:prstGeom>
        </p:spPr>
        <p:txBody>
          <a:bodyPr>
            <a:spAutoFit/>
          </a:bodyPr>
          <a:lstStyle/>
          <a:p>
            <a:pPr algn="just"/>
            <a:r>
              <a:rPr lang="en-US" altLang="zh-CN" sz="1800" dirty="0">
                <a:solidFill>
                  <a:schemeClr val="tx1">
                    <a:lumMod val="85000"/>
                  </a:schemeClr>
                </a:solidFill>
              </a:rPr>
              <a:t>DOJO System Tray</a:t>
            </a:r>
            <a:r>
              <a:rPr lang="zh-CN" altLang="en-US" sz="1800" dirty="0">
                <a:solidFill>
                  <a:schemeClr val="tx1">
                    <a:lumMod val="85000"/>
                  </a:schemeClr>
                </a:solidFill>
              </a:rPr>
              <a:t> 有高速连接、密集集成等特性，</a:t>
            </a:r>
            <a:r>
              <a:rPr lang="en-US" altLang="zh-CN" sz="1800" dirty="0">
                <a:solidFill>
                  <a:schemeClr val="tx1">
                    <a:lumMod val="85000"/>
                  </a:schemeClr>
                </a:solidFill>
              </a:rPr>
              <a:t>75mm</a:t>
            </a:r>
            <a:r>
              <a:rPr lang="zh-CN" altLang="en-US" sz="1800" dirty="0">
                <a:solidFill>
                  <a:schemeClr val="tx1">
                    <a:lumMod val="85000"/>
                  </a:schemeClr>
                </a:solidFill>
              </a:rPr>
              <a:t>高度能支持</a:t>
            </a:r>
            <a:r>
              <a:rPr lang="en-US" altLang="zh-CN" sz="1800" dirty="0">
                <a:solidFill>
                  <a:schemeClr val="tx1">
                    <a:lumMod val="85000"/>
                  </a:schemeClr>
                </a:solidFill>
              </a:rPr>
              <a:t>135kg</a:t>
            </a:r>
            <a:r>
              <a:rPr lang="zh-CN" altLang="en-US" sz="1800" dirty="0">
                <a:solidFill>
                  <a:schemeClr val="tx1">
                    <a:lumMod val="85000"/>
                  </a:schemeClr>
                </a:solidFill>
              </a:rPr>
              <a:t>。其</a:t>
            </a:r>
            <a:r>
              <a:rPr lang="en-US" altLang="zh-CN" sz="1800" dirty="0">
                <a:solidFill>
                  <a:schemeClr val="tx1">
                    <a:lumMod val="85000"/>
                  </a:schemeClr>
                </a:solidFill>
              </a:rPr>
              <a:t>BF16/CFP8</a:t>
            </a:r>
            <a:r>
              <a:rPr lang="zh-CN" altLang="en-US" sz="1800" dirty="0">
                <a:solidFill>
                  <a:schemeClr val="tx1">
                    <a:lumMod val="85000"/>
                  </a:schemeClr>
                </a:solidFill>
              </a:rPr>
              <a:t>峰值算力可达到</a:t>
            </a:r>
            <a:r>
              <a:rPr lang="en-US" altLang="zh-CN" sz="1800" dirty="0">
                <a:solidFill>
                  <a:schemeClr val="tx1">
                    <a:lumMod val="85000"/>
                  </a:schemeClr>
                </a:solidFill>
              </a:rPr>
              <a:t>54TFLOPS</a:t>
            </a:r>
            <a:r>
              <a:rPr lang="zh-CN" altLang="en-US" sz="1800" dirty="0">
                <a:solidFill>
                  <a:schemeClr val="tx1">
                    <a:lumMod val="85000"/>
                  </a:schemeClr>
                </a:solidFill>
              </a:rPr>
              <a:t>，功耗</a:t>
            </a:r>
            <a:r>
              <a:rPr lang="en-US" altLang="zh-CN" sz="1800" dirty="0">
                <a:solidFill>
                  <a:schemeClr val="tx1">
                    <a:lumMod val="85000"/>
                  </a:schemeClr>
                </a:solidFill>
              </a:rPr>
              <a:t>100+kW</a:t>
            </a:r>
            <a:r>
              <a:rPr lang="zh-CN" altLang="en-US" sz="1800" dirty="0">
                <a:solidFill>
                  <a:schemeClr val="tx1">
                    <a:lumMod val="85000"/>
                  </a:schemeClr>
                </a:solidFill>
              </a:rPr>
              <a:t>。</a:t>
            </a:r>
            <a:endParaRPr lang="en-US" altLang="zh-CN" sz="1800" dirty="0">
              <a:solidFill>
                <a:schemeClr val="tx1">
                  <a:lumMod val="85000"/>
                </a:schemeClr>
              </a:solidFill>
            </a:endParaRPr>
          </a:p>
        </p:txBody>
      </p:sp>
    </p:spTree>
    <p:extLst>
      <p:ext uri="{BB962C8B-B14F-4D97-AF65-F5344CB8AC3E}">
        <p14:creationId xmlns:p14="http://schemas.microsoft.com/office/powerpoint/2010/main" val="3644740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49939-C522-2243-ACC8-8D2B47AA021A}"/>
              </a:ext>
            </a:extLst>
          </p:cNvPr>
          <p:cNvSpPr>
            <a:spLocks noGrp="1"/>
          </p:cNvSpPr>
          <p:nvPr>
            <p:ph type="title"/>
          </p:nvPr>
        </p:nvSpPr>
        <p:spPr/>
        <p:txBody>
          <a:bodyPr/>
          <a:lstStyle/>
          <a:p>
            <a:r>
              <a:rPr lang="en-US" altLang="zh-CN" dirty="0"/>
              <a:t>DOJO</a:t>
            </a:r>
            <a:r>
              <a:rPr lang="zh-CN" altLang="en-US" dirty="0"/>
              <a:t> 超级计算机系统</a:t>
            </a:r>
            <a:endParaRPr kumimoji="1" lang="zh-CN" altLang="en-US" dirty="0"/>
          </a:p>
        </p:txBody>
      </p:sp>
      <p:sp>
        <p:nvSpPr>
          <p:cNvPr id="3" name="内容占位符 2">
            <a:extLst>
              <a:ext uri="{FF2B5EF4-FFF2-40B4-BE49-F238E27FC236}">
                <a16:creationId xmlns:a16="http://schemas.microsoft.com/office/drawing/2014/main" id="{26102D21-3276-B743-A406-63B5CBA69E34}"/>
              </a:ext>
            </a:extLst>
          </p:cNvPr>
          <p:cNvSpPr>
            <a:spLocks noGrp="1"/>
          </p:cNvSpPr>
          <p:nvPr>
            <p:ph sz="half" idx="1"/>
          </p:nvPr>
        </p:nvSpPr>
        <p:spPr>
          <a:xfrm>
            <a:off x="623635" y="1268760"/>
            <a:ext cx="10963473" cy="936104"/>
          </a:xfrm>
        </p:spPr>
        <p:txBody>
          <a:bodyPr/>
          <a:lstStyle/>
          <a:p>
            <a:r>
              <a:rPr lang="en-US" altLang="zh-CN" sz="1800" dirty="0">
                <a:solidFill>
                  <a:schemeClr val="tx1">
                    <a:lumMod val="85000"/>
                  </a:schemeClr>
                </a:solidFill>
              </a:rPr>
              <a:t>DOJO</a:t>
            </a:r>
            <a:r>
              <a:rPr lang="zh-CN" altLang="en-US" sz="1800" dirty="0">
                <a:solidFill>
                  <a:schemeClr val="tx1">
                    <a:lumMod val="85000"/>
                  </a:schemeClr>
                </a:solidFill>
              </a:rPr>
              <a:t> 接口处理器是一个具有高带宽内存</a:t>
            </a:r>
            <a:r>
              <a:rPr lang="en-US" altLang="zh-CN" sz="1800" dirty="0">
                <a:solidFill>
                  <a:schemeClr val="tx1">
                    <a:lumMod val="85000"/>
                  </a:schemeClr>
                </a:solidFill>
              </a:rPr>
              <a:t>PCIe</a:t>
            </a:r>
            <a:r>
              <a:rPr lang="zh-CN" altLang="en-US" sz="1800" dirty="0">
                <a:solidFill>
                  <a:schemeClr val="tx1">
                    <a:lumMod val="85000"/>
                  </a:schemeClr>
                </a:solidFill>
              </a:rPr>
              <a:t>卡，使用特斯拉传输协议</a:t>
            </a:r>
            <a:r>
              <a:rPr lang="en-US" altLang="zh-CN" sz="1800" dirty="0">
                <a:solidFill>
                  <a:schemeClr val="tx1">
                    <a:lumMod val="85000"/>
                  </a:schemeClr>
                </a:solidFill>
              </a:rPr>
              <a:t>TTP </a:t>
            </a:r>
            <a:r>
              <a:rPr lang="zh-CN" altLang="en-US" sz="1800" dirty="0">
                <a:solidFill>
                  <a:schemeClr val="tx1">
                    <a:lumMod val="85000"/>
                  </a:schemeClr>
                </a:solidFill>
              </a:rPr>
              <a:t>，主机 </a:t>
            </a:r>
            <a:r>
              <a:rPr lang="en-US" altLang="zh-CN" sz="1800" dirty="0">
                <a:solidFill>
                  <a:schemeClr val="tx1">
                    <a:lumMod val="85000"/>
                  </a:schemeClr>
                </a:solidFill>
              </a:rPr>
              <a:t>CPU</a:t>
            </a:r>
            <a:r>
              <a:rPr lang="zh-CN" altLang="en-US" sz="1800" dirty="0">
                <a:solidFill>
                  <a:schemeClr val="tx1">
                    <a:lumMod val="85000"/>
                  </a:schemeClr>
                </a:solidFill>
              </a:rPr>
              <a:t> 和训练 </a:t>
            </a:r>
            <a:r>
              <a:rPr lang="en-US" altLang="zh-CN" sz="1800" dirty="0">
                <a:solidFill>
                  <a:schemeClr val="tx1">
                    <a:lumMod val="85000"/>
                  </a:schemeClr>
                </a:solidFill>
              </a:rPr>
              <a:t>Tile</a:t>
            </a:r>
            <a:r>
              <a:rPr lang="zh-CN" altLang="en-US" sz="1800" dirty="0">
                <a:solidFill>
                  <a:schemeClr val="tx1">
                    <a:lumMod val="85000"/>
                  </a:schemeClr>
                </a:solidFill>
              </a:rPr>
              <a:t> 之间的桥梁。每个 </a:t>
            </a:r>
            <a:r>
              <a:rPr lang="en-US" altLang="zh-CN" sz="1800" dirty="0">
                <a:solidFill>
                  <a:schemeClr val="tx1">
                    <a:lumMod val="85000"/>
                  </a:schemeClr>
                </a:solidFill>
              </a:rPr>
              <a:t>DIP</a:t>
            </a:r>
            <a:r>
              <a:rPr lang="zh-CN" altLang="en-US" sz="1800" dirty="0">
                <a:solidFill>
                  <a:schemeClr val="tx1">
                    <a:lumMod val="85000"/>
                  </a:schemeClr>
                </a:solidFill>
              </a:rPr>
              <a:t> 有 </a:t>
            </a:r>
            <a:r>
              <a:rPr lang="en-US" altLang="zh-CN" sz="1800" dirty="0">
                <a:solidFill>
                  <a:schemeClr val="tx1">
                    <a:lumMod val="85000"/>
                  </a:schemeClr>
                </a:solidFill>
              </a:rPr>
              <a:t>32GB</a:t>
            </a:r>
            <a:r>
              <a:rPr lang="zh-CN" altLang="en-US" sz="1800" dirty="0">
                <a:solidFill>
                  <a:schemeClr val="tx1">
                    <a:lumMod val="85000"/>
                  </a:schemeClr>
                </a:solidFill>
              </a:rPr>
              <a:t> 的 </a:t>
            </a:r>
            <a:r>
              <a:rPr lang="en-US" altLang="zh-CN" sz="1800" dirty="0">
                <a:solidFill>
                  <a:schemeClr val="tx1">
                    <a:lumMod val="85000"/>
                  </a:schemeClr>
                </a:solidFill>
              </a:rPr>
              <a:t>HBM</a:t>
            </a:r>
            <a:r>
              <a:rPr lang="zh-CN" altLang="en-US" sz="1800" dirty="0">
                <a:solidFill>
                  <a:schemeClr val="tx1">
                    <a:lumMod val="85000"/>
                  </a:schemeClr>
                </a:solidFill>
              </a:rPr>
              <a:t>。</a:t>
            </a:r>
          </a:p>
        </p:txBody>
      </p:sp>
      <p:grpSp>
        <p:nvGrpSpPr>
          <p:cNvPr id="6" name="组合 5">
            <a:extLst>
              <a:ext uri="{FF2B5EF4-FFF2-40B4-BE49-F238E27FC236}">
                <a16:creationId xmlns:a16="http://schemas.microsoft.com/office/drawing/2014/main" id="{6608E7A7-7266-9C4D-BB42-DD7B109420A0}"/>
              </a:ext>
            </a:extLst>
          </p:cNvPr>
          <p:cNvGrpSpPr/>
          <p:nvPr/>
        </p:nvGrpSpPr>
        <p:grpSpPr>
          <a:xfrm>
            <a:off x="888623" y="2425226"/>
            <a:ext cx="10419516" cy="3936472"/>
            <a:chOff x="476447" y="2300840"/>
            <a:chExt cx="11052082" cy="4175454"/>
          </a:xfrm>
        </p:grpSpPr>
        <p:pic>
          <p:nvPicPr>
            <p:cNvPr id="4" name="图片 3">
              <a:extLst>
                <a:ext uri="{FF2B5EF4-FFF2-40B4-BE49-F238E27FC236}">
                  <a16:creationId xmlns:a16="http://schemas.microsoft.com/office/drawing/2014/main" id="{3047ABC7-20B8-B548-B4BE-D3540470937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6447" y="2300840"/>
              <a:ext cx="11052082" cy="4175454"/>
            </a:xfrm>
            <a:prstGeom prst="rect">
              <a:avLst/>
            </a:prstGeom>
          </p:spPr>
        </p:pic>
        <p:pic>
          <p:nvPicPr>
            <p:cNvPr id="5" name="图片 4">
              <a:extLst>
                <a:ext uri="{FF2B5EF4-FFF2-40B4-BE49-F238E27FC236}">
                  <a16:creationId xmlns:a16="http://schemas.microsoft.com/office/drawing/2014/main" id="{5A4BD21C-3283-CE4E-AA5B-CC4D0322F0E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290069" y="6008162"/>
              <a:ext cx="2808312" cy="373166"/>
            </a:xfrm>
            <a:prstGeom prst="rect">
              <a:avLst/>
            </a:prstGeom>
          </p:spPr>
        </p:pic>
      </p:grpSp>
    </p:spTree>
    <p:extLst>
      <p:ext uri="{BB962C8B-B14F-4D97-AF65-F5344CB8AC3E}">
        <p14:creationId xmlns:p14="http://schemas.microsoft.com/office/powerpoint/2010/main" val="2242883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2468C7-EF2E-C048-A8B4-DBDCA532DCAA}"/>
              </a:ext>
            </a:extLst>
          </p:cNvPr>
          <p:cNvSpPr>
            <a:spLocks noGrp="1"/>
          </p:cNvSpPr>
          <p:nvPr>
            <p:ph type="title"/>
          </p:nvPr>
        </p:nvSpPr>
        <p:spPr/>
        <p:txBody>
          <a:bodyPr/>
          <a:lstStyle/>
          <a:p>
            <a:r>
              <a:rPr lang="en-US" altLang="zh-CN" dirty="0"/>
              <a:t>DOJO</a:t>
            </a:r>
            <a:r>
              <a:rPr lang="zh-CN" altLang="en-US" dirty="0"/>
              <a:t> 超级计算机系统</a:t>
            </a:r>
            <a:endParaRPr kumimoji="1" lang="zh-CN" altLang="en-US" dirty="0"/>
          </a:p>
        </p:txBody>
      </p:sp>
      <p:pic>
        <p:nvPicPr>
          <p:cNvPr id="4" name="图片 3">
            <a:extLst>
              <a:ext uri="{FF2B5EF4-FFF2-40B4-BE49-F238E27FC236}">
                <a16:creationId xmlns:a16="http://schemas.microsoft.com/office/drawing/2014/main" id="{C0C842DC-4D6F-5844-89BB-CA78DD8CB08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52671" y="2636912"/>
            <a:ext cx="10491419" cy="3672408"/>
          </a:xfrm>
          <a:prstGeom prst="rect">
            <a:avLst/>
          </a:prstGeom>
        </p:spPr>
      </p:pic>
      <p:sp>
        <p:nvSpPr>
          <p:cNvPr id="5" name="内容占位符 2">
            <a:extLst>
              <a:ext uri="{FF2B5EF4-FFF2-40B4-BE49-F238E27FC236}">
                <a16:creationId xmlns:a16="http://schemas.microsoft.com/office/drawing/2014/main" id="{70BF4AA7-1B71-894E-8FF0-59F4B21503F7}"/>
              </a:ext>
            </a:extLst>
          </p:cNvPr>
          <p:cNvSpPr>
            <a:spLocks noGrp="1"/>
          </p:cNvSpPr>
          <p:nvPr>
            <p:ph sz="half" idx="1"/>
          </p:nvPr>
        </p:nvSpPr>
        <p:spPr/>
        <p:txBody>
          <a:bodyPr/>
          <a:lstStyle/>
          <a:p>
            <a:r>
              <a:rPr lang="en-US" altLang="zh-CN" sz="1800" dirty="0">
                <a:solidFill>
                  <a:schemeClr val="tx1">
                    <a:lumMod val="85000"/>
                  </a:schemeClr>
                </a:solidFill>
              </a:rPr>
              <a:t>TTPOE</a:t>
            </a:r>
            <a:r>
              <a:rPr lang="zh-CN" altLang="en-US" sz="1800" dirty="0">
                <a:solidFill>
                  <a:schemeClr val="tx1">
                    <a:lumMod val="85000"/>
                  </a:schemeClr>
                </a:solidFill>
              </a:rPr>
              <a:t> 可将标准以太网转换至 </a:t>
            </a:r>
            <a:r>
              <a:rPr lang="en-US" altLang="zh-CN" sz="1800" dirty="0">
                <a:solidFill>
                  <a:schemeClr val="tx1">
                    <a:lumMod val="85000"/>
                  </a:schemeClr>
                </a:solidFill>
              </a:rPr>
              <a:t>Z</a:t>
            </a:r>
            <a:r>
              <a:rPr lang="zh-CN" altLang="en-US" sz="1800" dirty="0">
                <a:solidFill>
                  <a:schemeClr val="tx1">
                    <a:lumMod val="85000"/>
                  </a:schemeClr>
                </a:solidFill>
              </a:rPr>
              <a:t> 平面拓扑，拥有高 </a:t>
            </a:r>
            <a:r>
              <a:rPr lang="en-US" altLang="zh-CN" sz="1800" dirty="0">
                <a:solidFill>
                  <a:schemeClr val="tx1">
                    <a:lumMod val="85000"/>
                  </a:schemeClr>
                </a:solidFill>
              </a:rPr>
              <a:t>Z</a:t>
            </a:r>
            <a:r>
              <a:rPr lang="zh-CN" altLang="en-US" sz="1800" dirty="0">
                <a:solidFill>
                  <a:schemeClr val="tx1">
                    <a:lumMod val="85000"/>
                  </a:schemeClr>
                </a:solidFill>
              </a:rPr>
              <a:t> 平面拓扑连。最多可以将 </a:t>
            </a:r>
            <a:r>
              <a:rPr lang="en-US" altLang="zh-CN" sz="1800" dirty="0">
                <a:solidFill>
                  <a:schemeClr val="tx1">
                    <a:lumMod val="85000"/>
                  </a:schemeClr>
                </a:solidFill>
              </a:rPr>
              <a:t>5</a:t>
            </a:r>
            <a:r>
              <a:rPr lang="zh-CN" altLang="en-US" sz="1800" dirty="0">
                <a:solidFill>
                  <a:schemeClr val="tx1">
                    <a:lumMod val="85000"/>
                  </a:schemeClr>
                </a:solidFill>
              </a:rPr>
              <a:t> 个 </a:t>
            </a:r>
            <a:r>
              <a:rPr lang="en-US" altLang="zh-CN" sz="1800" dirty="0">
                <a:solidFill>
                  <a:schemeClr val="tx1">
                    <a:lumMod val="85000"/>
                  </a:schemeClr>
                </a:solidFill>
              </a:rPr>
              <a:t>DIP</a:t>
            </a:r>
            <a:r>
              <a:rPr lang="zh-CN" altLang="en-US" sz="1800" dirty="0">
                <a:solidFill>
                  <a:schemeClr val="tx1">
                    <a:lumMod val="85000"/>
                  </a:schemeClr>
                </a:solidFill>
              </a:rPr>
              <a:t> 以 </a:t>
            </a:r>
            <a:r>
              <a:rPr lang="en-US" altLang="zh-CN" sz="1800" dirty="0">
                <a:solidFill>
                  <a:schemeClr val="tx1">
                    <a:lumMod val="85000"/>
                  </a:schemeClr>
                </a:solidFill>
              </a:rPr>
              <a:t>900GB/s</a:t>
            </a:r>
            <a:r>
              <a:rPr lang="zh-CN" altLang="en-US" sz="1800" dirty="0">
                <a:solidFill>
                  <a:schemeClr val="tx1">
                    <a:lumMod val="85000"/>
                  </a:schemeClr>
                </a:solidFill>
              </a:rPr>
              <a:t> 的速度连接到一个训练瓦片上，以达到 </a:t>
            </a:r>
            <a:r>
              <a:rPr lang="en-US" altLang="zh-CN" sz="1800" dirty="0">
                <a:solidFill>
                  <a:schemeClr val="tx1">
                    <a:lumMod val="85000"/>
                  </a:schemeClr>
                </a:solidFill>
              </a:rPr>
              <a:t>4.5TB/s</a:t>
            </a:r>
            <a:r>
              <a:rPr lang="zh-CN" altLang="en-US" sz="1800" dirty="0">
                <a:solidFill>
                  <a:schemeClr val="tx1">
                    <a:lumMod val="85000"/>
                  </a:schemeClr>
                </a:solidFill>
              </a:rPr>
              <a:t> 的总量，每个训练 </a:t>
            </a:r>
            <a:r>
              <a:rPr lang="en-US" altLang="zh-CN" sz="1800" dirty="0">
                <a:solidFill>
                  <a:schemeClr val="tx1">
                    <a:lumMod val="85000"/>
                  </a:schemeClr>
                </a:solidFill>
              </a:rPr>
              <a:t>Tile</a:t>
            </a:r>
            <a:r>
              <a:rPr lang="zh-CN" altLang="en-US" sz="1800" dirty="0">
                <a:solidFill>
                  <a:schemeClr val="tx1">
                    <a:lumMod val="85000"/>
                  </a:schemeClr>
                </a:solidFill>
              </a:rPr>
              <a:t> 共有 </a:t>
            </a:r>
            <a:r>
              <a:rPr lang="en-US" altLang="zh-CN" sz="1800" dirty="0">
                <a:solidFill>
                  <a:schemeClr val="tx1">
                    <a:lumMod val="85000"/>
                  </a:schemeClr>
                </a:solidFill>
              </a:rPr>
              <a:t>160GB</a:t>
            </a:r>
            <a:r>
              <a:rPr lang="zh-CN" altLang="en-US" sz="1800" dirty="0">
                <a:solidFill>
                  <a:schemeClr val="tx1">
                    <a:lumMod val="85000"/>
                  </a:schemeClr>
                </a:solidFill>
              </a:rPr>
              <a:t> 的 </a:t>
            </a:r>
            <a:r>
              <a:rPr lang="en-US" altLang="zh-CN" sz="1800" dirty="0">
                <a:solidFill>
                  <a:schemeClr val="tx1">
                    <a:lumMod val="85000"/>
                  </a:schemeClr>
                </a:solidFill>
              </a:rPr>
              <a:t>HBM</a:t>
            </a:r>
            <a:r>
              <a:rPr lang="zh-CN" altLang="en-US" sz="1800" dirty="0">
                <a:solidFill>
                  <a:schemeClr val="tx1">
                    <a:lumMod val="85000"/>
                  </a:schemeClr>
                </a:solidFill>
              </a:rPr>
              <a:t>。</a:t>
            </a:r>
          </a:p>
        </p:txBody>
      </p:sp>
    </p:spTree>
    <p:extLst>
      <p:ext uri="{BB962C8B-B14F-4D97-AF65-F5344CB8AC3E}">
        <p14:creationId xmlns:p14="http://schemas.microsoft.com/office/powerpoint/2010/main" val="3139713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204B5BF-931F-5045-AB5F-FE26957F1A1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97781" y="2492896"/>
            <a:ext cx="10801200" cy="3672408"/>
          </a:xfrm>
          <a:prstGeom prst="rect">
            <a:avLst/>
          </a:prstGeom>
        </p:spPr>
      </p:pic>
      <p:sp>
        <p:nvSpPr>
          <p:cNvPr id="7" name="标题 6">
            <a:extLst>
              <a:ext uri="{FF2B5EF4-FFF2-40B4-BE49-F238E27FC236}">
                <a16:creationId xmlns:a16="http://schemas.microsoft.com/office/drawing/2014/main" id="{78E7B54B-9AAD-064F-AEC6-DE3E0816224E}"/>
              </a:ext>
            </a:extLst>
          </p:cNvPr>
          <p:cNvSpPr>
            <a:spLocks noGrp="1"/>
          </p:cNvSpPr>
          <p:nvPr>
            <p:ph type="title"/>
          </p:nvPr>
        </p:nvSpPr>
        <p:spPr/>
        <p:txBody>
          <a:bodyPr/>
          <a:lstStyle/>
          <a:p>
            <a:r>
              <a:rPr lang="en-US" altLang="zh-CN" dirty="0"/>
              <a:t>DOJO</a:t>
            </a:r>
            <a:r>
              <a:rPr lang="zh-CN" altLang="en-US" dirty="0"/>
              <a:t> 超级计算机系统</a:t>
            </a:r>
          </a:p>
        </p:txBody>
      </p:sp>
      <p:sp>
        <p:nvSpPr>
          <p:cNvPr id="8" name="内容占位符 7">
            <a:extLst>
              <a:ext uri="{FF2B5EF4-FFF2-40B4-BE49-F238E27FC236}">
                <a16:creationId xmlns:a16="http://schemas.microsoft.com/office/drawing/2014/main" id="{146FA002-A92B-8E4C-B0EF-2E8B0B281C8B}"/>
              </a:ext>
            </a:extLst>
          </p:cNvPr>
          <p:cNvSpPr>
            <a:spLocks noGrp="1"/>
          </p:cNvSpPr>
          <p:nvPr>
            <p:ph sz="half" idx="1"/>
          </p:nvPr>
        </p:nvSpPr>
        <p:spPr>
          <a:xfrm>
            <a:off x="623635" y="1351536"/>
            <a:ext cx="10963473" cy="997344"/>
          </a:xfrm>
        </p:spPr>
        <p:txBody>
          <a:bodyPr/>
          <a:lstStyle/>
          <a:p>
            <a:r>
              <a:rPr lang="en-US" altLang="zh-CN" dirty="0">
                <a:solidFill>
                  <a:schemeClr val="tx1">
                    <a:lumMod val="85000"/>
                  </a:schemeClr>
                </a:solidFill>
              </a:rPr>
              <a:t>DOJO</a:t>
            </a:r>
            <a:r>
              <a:rPr lang="zh-CN" altLang="en-US" dirty="0">
                <a:solidFill>
                  <a:schemeClr val="tx1">
                    <a:lumMod val="85000"/>
                  </a:schemeClr>
                </a:solidFill>
              </a:rPr>
              <a:t> 主机接口</a:t>
            </a:r>
          </a:p>
        </p:txBody>
      </p:sp>
    </p:spTree>
    <p:extLst>
      <p:ext uri="{BB962C8B-B14F-4D97-AF65-F5344CB8AC3E}">
        <p14:creationId xmlns:p14="http://schemas.microsoft.com/office/powerpoint/2010/main" val="4116170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38A8901-D8B4-344C-A7C5-0F601B22014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81927" y="2353633"/>
            <a:ext cx="10232907" cy="4027695"/>
          </a:xfrm>
          <a:prstGeom prst="roundRect">
            <a:avLst>
              <a:gd name="adj" fmla="val 2942"/>
            </a:avLst>
          </a:prstGeom>
          <a:solidFill>
            <a:srgbClr val="FFFFFF">
              <a:shade val="85000"/>
            </a:srgbClr>
          </a:solidFill>
          <a:ln>
            <a:noFill/>
          </a:ln>
          <a:effectLst>
            <a:reflection blurRad="12700" stA="38000" endPos="28000" dist="5000" dir="5400000" sy="-100000" algn="bl" rotWithShape="0"/>
          </a:effectLst>
        </p:spPr>
      </p:pic>
      <p:sp>
        <p:nvSpPr>
          <p:cNvPr id="2" name="标题 1">
            <a:extLst>
              <a:ext uri="{FF2B5EF4-FFF2-40B4-BE49-F238E27FC236}">
                <a16:creationId xmlns:a16="http://schemas.microsoft.com/office/drawing/2014/main" id="{0EE632AD-903C-A244-815F-7287293D6CBE}"/>
              </a:ext>
            </a:extLst>
          </p:cNvPr>
          <p:cNvSpPr>
            <a:spLocks noGrp="1"/>
          </p:cNvSpPr>
          <p:nvPr>
            <p:ph type="title"/>
          </p:nvPr>
        </p:nvSpPr>
        <p:spPr/>
        <p:txBody>
          <a:bodyPr/>
          <a:lstStyle/>
          <a:p>
            <a:r>
              <a:rPr lang="en-US" altLang="zh-CN" b="0" dirty="0">
                <a:ea typeface="Microsoft YaHei" panose="020B0503020204020204" pitchFamily="34" charset="-122"/>
              </a:rPr>
              <a:t>DOJO ExaPOD</a:t>
            </a:r>
            <a:r>
              <a:rPr lang="zh-CN" altLang="en-US" b="0" dirty="0">
                <a:ea typeface="Microsoft YaHei" panose="020B0503020204020204" pitchFamily="34" charset="-122"/>
              </a:rPr>
              <a:t> 集群将突破</a:t>
            </a:r>
            <a:r>
              <a:rPr lang="en-US" altLang="zh-CN" b="0" dirty="0">
                <a:ea typeface="Microsoft YaHei" panose="020B0503020204020204" pitchFamily="34" charset="-122"/>
              </a:rPr>
              <a:t>E</a:t>
            </a:r>
            <a:r>
              <a:rPr lang="zh-CN" altLang="en-US" b="0" dirty="0">
                <a:ea typeface="Microsoft YaHei" panose="020B0503020204020204" pitchFamily="34" charset="-122"/>
              </a:rPr>
              <a:t>级算力</a:t>
            </a:r>
            <a:endParaRPr kumimoji="1" lang="zh-CN" altLang="en-US" dirty="0">
              <a:ea typeface="Microsoft YaHei" panose="020B0503020204020204" pitchFamily="34" charset="-122"/>
            </a:endParaRPr>
          </a:p>
        </p:txBody>
      </p:sp>
      <p:sp>
        <p:nvSpPr>
          <p:cNvPr id="3" name="内容占位符 2">
            <a:extLst>
              <a:ext uri="{FF2B5EF4-FFF2-40B4-BE49-F238E27FC236}">
                <a16:creationId xmlns:a16="http://schemas.microsoft.com/office/drawing/2014/main" id="{A68CB95E-9E1F-8844-853A-88C7F5A9E745}"/>
              </a:ext>
            </a:extLst>
          </p:cNvPr>
          <p:cNvSpPr>
            <a:spLocks noGrp="1"/>
          </p:cNvSpPr>
          <p:nvPr>
            <p:ph sz="half" idx="1"/>
          </p:nvPr>
        </p:nvSpPr>
        <p:spPr>
          <a:xfrm>
            <a:off x="623635" y="1196752"/>
            <a:ext cx="11163378" cy="936104"/>
          </a:xfrm>
        </p:spPr>
        <p:txBody>
          <a:bodyPr/>
          <a:lstStyle/>
          <a:p>
            <a:r>
              <a:rPr lang="zh-CN" altLang="en-US" sz="1800" dirty="0">
                <a:solidFill>
                  <a:schemeClr val="tx1">
                    <a:lumMod val="85000"/>
                  </a:schemeClr>
                </a:solidFill>
              </a:rPr>
              <a:t>每个</a:t>
            </a:r>
            <a:r>
              <a:rPr lang="en-US" altLang="zh-CN" sz="1800" dirty="0">
                <a:solidFill>
                  <a:schemeClr val="tx1">
                    <a:lumMod val="85000"/>
                  </a:schemeClr>
                </a:solidFill>
              </a:rPr>
              <a:t>DOJO ExaPOD</a:t>
            </a:r>
            <a:r>
              <a:rPr lang="zh-CN" altLang="en-US" sz="1800" dirty="0">
                <a:solidFill>
                  <a:schemeClr val="tx1">
                    <a:lumMod val="85000"/>
                  </a:schemeClr>
                </a:solidFill>
              </a:rPr>
              <a:t> 集成了</a:t>
            </a:r>
            <a:r>
              <a:rPr lang="en-US" altLang="zh-CN" sz="1800" dirty="0">
                <a:solidFill>
                  <a:schemeClr val="tx1">
                    <a:lumMod val="85000"/>
                  </a:schemeClr>
                </a:solidFill>
              </a:rPr>
              <a:t>120</a:t>
            </a:r>
            <a:r>
              <a:rPr lang="zh-CN" altLang="en-US" sz="1800" dirty="0">
                <a:solidFill>
                  <a:schemeClr val="tx1">
                    <a:lumMod val="85000"/>
                  </a:schemeClr>
                </a:solidFill>
              </a:rPr>
              <a:t>个训练模块，内置</a:t>
            </a:r>
            <a:r>
              <a:rPr lang="en-US" altLang="zh-CN" sz="1800" dirty="0">
                <a:solidFill>
                  <a:schemeClr val="tx1">
                    <a:lumMod val="85000"/>
                  </a:schemeClr>
                </a:solidFill>
              </a:rPr>
              <a:t>3000</a:t>
            </a:r>
            <a:r>
              <a:rPr lang="zh-CN" altLang="en-US" sz="1800" dirty="0">
                <a:solidFill>
                  <a:schemeClr val="tx1">
                    <a:lumMod val="85000"/>
                  </a:schemeClr>
                </a:solidFill>
              </a:rPr>
              <a:t>个</a:t>
            </a:r>
            <a:r>
              <a:rPr lang="en-US" altLang="zh-CN" sz="1800" dirty="0">
                <a:solidFill>
                  <a:schemeClr val="tx1">
                    <a:lumMod val="85000"/>
                  </a:schemeClr>
                </a:solidFill>
              </a:rPr>
              <a:t>D1</a:t>
            </a:r>
            <a:r>
              <a:rPr lang="zh-CN" altLang="en-US" sz="1800" dirty="0">
                <a:solidFill>
                  <a:schemeClr val="tx1">
                    <a:lumMod val="85000"/>
                  </a:schemeClr>
                </a:solidFill>
              </a:rPr>
              <a:t>芯片，拥有超过</a:t>
            </a:r>
            <a:r>
              <a:rPr lang="en-US" altLang="zh-CN" sz="1800" dirty="0">
                <a:solidFill>
                  <a:schemeClr val="tx1">
                    <a:lumMod val="85000"/>
                  </a:schemeClr>
                </a:solidFill>
              </a:rPr>
              <a:t>100</a:t>
            </a:r>
            <a:r>
              <a:rPr lang="zh-CN" altLang="en-US" sz="1800" dirty="0">
                <a:solidFill>
                  <a:schemeClr val="tx1">
                    <a:lumMod val="85000"/>
                  </a:schemeClr>
                </a:solidFill>
              </a:rPr>
              <a:t>万个训练节点，</a:t>
            </a:r>
            <a:r>
              <a:rPr lang="en-US" altLang="zh-CN" sz="1800" dirty="0">
                <a:solidFill>
                  <a:schemeClr val="tx1">
                    <a:lumMod val="85000"/>
                  </a:schemeClr>
                </a:solidFill>
              </a:rPr>
              <a:t>BF16/CFP8</a:t>
            </a:r>
            <a:r>
              <a:rPr lang="zh-CN" altLang="en-US" sz="1800" dirty="0">
                <a:solidFill>
                  <a:schemeClr val="tx1">
                    <a:lumMod val="85000"/>
                  </a:schemeClr>
                </a:solidFill>
              </a:rPr>
              <a:t> 峰值算力达到 </a:t>
            </a:r>
            <a:r>
              <a:rPr lang="en-US" altLang="zh-CN" sz="1800" dirty="0">
                <a:solidFill>
                  <a:schemeClr val="tx1">
                    <a:lumMod val="85000"/>
                  </a:schemeClr>
                </a:solidFill>
              </a:rPr>
              <a:t>1.1EFLOPS</a:t>
            </a:r>
            <a:r>
              <a:rPr lang="zh-CN" altLang="en-US" sz="1800" dirty="0">
                <a:solidFill>
                  <a:schemeClr val="tx1">
                    <a:lumMod val="85000"/>
                  </a:schemeClr>
                </a:solidFill>
              </a:rPr>
              <a:t>（百亿亿次浮点运算），拥有 </a:t>
            </a:r>
            <a:r>
              <a:rPr lang="en-US" altLang="zh-CN" sz="1800" dirty="0">
                <a:solidFill>
                  <a:schemeClr val="tx1">
                    <a:lumMod val="85000"/>
                  </a:schemeClr>
                </a:solidFill>
              </a:rPr>
              <a:t>1.3TB</a:t>
            </a:r>
            <a:r>
              <a:rPr lang="zh-CN" altLang="en-US" sz="1800" dirty="0">
                <a:solidFill>
                  <a:schemeClr val="tx1">
                    <a:lumMod val="85000"/>
                  </a:schemeClr>
                </a:solidFill>
              </a:rPr>
              <a:t> 高速 </a:t>
            </a:r>
            <a:r>
              <a:rPr lang="en-US" altLang="zh-CN" sz="1800" dirty="0">
                <a:solidFill>
                  <a:schemeClr val="tx1">
                    <a:lumMod val="85000"/>
                  </a:schemeClr>
                </a:solidFill>
              </a:rPr>
              <a:t>SRAM</a:t>
            </a:r>
            <a:r>
              <a:rPr lang="zh-CN" altLang="en-US" sz="1800" dirty="0">
                <a:solidFill>
                  <a:schemeClr val="tx1">
                    <a:lumMod val="85000"/>
                  </a:schemeClr>
                </a:solidFill>
              </a:rPr>
              <a:t> 和 </a:t>
            </a:r>
            <a:r>
              <a:rPr lang="en-US" altLang="zh-CN" sz="1800" dirty="0">
                <a:solidFill>
                  <a:schemeClr val="tx1">
                    <a:lumMod val="85000"/>
                  </a:schemeClr>
                </a:solidFill>
              </a:rPr>
              <a:t>13TB</a:t>
            </a:r>
            <a:r>
              <a:rPr lang="zh-CN" altLang="en-US" sz="1800" dirty="0">
                <a:solidFill>
                  <a:schemeClr val="tx1">
                    <a:lumMod val="85000"/>
                  </a:schemeClr>
                </a:solidFill>
              </a:rPr>
              <a:t> 高带宽 </a:t>
            </a:r>
            <a:r>
              <a:rPr lang="en-US" altLang="zh-CN" sz="1800" dirty="0">
                <a:solidFill>
                  <a:schemeClr val="tx1">
                    <a:lumMod val="85000"/>
                  </a:schemeClr>
                </a:solidFill>
              </a:rPr>
              <a:t>DRAM</a:t>
            </a:r>
            <a:r>
              <a:rPr lang="zh-CN" altLang="en-US" sz="1800" dirty="0">
                <a:solidFill>
                  <a:schemeClr val="tx1">
                    <a:lumMod val="85000"/>
                  </a:schemeClr>
                </a:solidFill>
              </a:rPr>
              <a:t>。</a:t>
            </a:r>
            <a:br>
              <a:rPr lang="en-US" altLang="zh-CN" sz="1800" dirty="0">
                <a:solidFill>
                  <a:schemeClr val="tx1">
                    <a:lumMod val="85000"/>
                  </a:schemeClr>
                </a:solidFill>
              </a:rPr>
            </a:br>
            <a:endParaRPr kumimoji="1" lang="zh-CN" altLang="en-US" sz="1800" dirty="0">
              <a:solidFill>
                <a:schemeClr val="tx1">
                  <a:lumMod val="85000"/>
                </a:schemeClr>
              </a:solidFill>
            </a:endParaRPr>
          </a:p>
        </p:txBody>
      </p:sp>
    </p:spTree>
    <p:extLst>
      <p:ext uri="{BB962C8B-B14F-4D97-AF65-F5344CB8AC3E}">
        <p14:creationId xmlns:p14="http://schemas.microsoft.com/office/powerpoint/2010/main" val="3280768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09BBF04-A668-674C-8D16-0F18B1DFBA4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812"/>
          <a:stretch/>
        </p:blipFill>
        <p:spPr>
          <a:xfrm>
            <a:off x="-598363" y="0"/>
            <a:ext cx="13033448" cy="6883963"/>
          </a:xfrm>
          <a:prstGeom prst="rect">
            <a:avLst/>
          </a:prstGeom>
        </p:spPr>
      </p:pic>
    </p:spTree>
    <p:extLst>
      <p:ext uri="{BB962C8B-B14F-4D97-AF65-F5344CB8AC3E}">
        <p14:creationId xmlns:p14="http://schemas.microsoft.com/office/powerpoint/2010/main" val="3963676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17D35C9-BC62-7A49-9C6C-6AB4B4A4CE6D}"/>
              </a:ext>
            </a:extLst>
          </p:cNvPr>
          <p:cNvSpPr>
            <a:spLocks noGrp="1"/>
          </p:cNvSpPr>
          <p:nvPr>
            <p:ph type="title"/>
          </p:nvPr>
        </p:nvSpPr>
        <p:spPr/>
        <p:txBody>
          <a:bodyPr/>
          <a:lstStyle/>
          <a:p>
            <a:r>
              <a:rPr lang="en-US" altLang="zh-CN" dirty="0">
                <a:latin typeface="+mj-ea"/>
                <a:ea typeface="+mj-ea"/>
              </a:rPr>
              <a:t>DOJO</a:t>
            </a:r>
            <a:r>
              <a:rPr lang="zh-CN" altLang="en-US" dirty="0">
                <a:latin typeface="+mj-ea"/>
                <a:ea typeface="+mj-ea"/>
              </a:rPr>
              <a:t> </a:t>
            </a:r>
            <a:r>
              <a:rPr lang="zh-CN" altLang="en-US" dirty="0"/>
              <a:t>超级计算机系统：</a:t>
            </a:r>
            <a:r>
              <a:rPr lang="en-US" altLang="zh-CN" dirty="0"/>
              <a:t>D1</a:t>
            </a:r>
            <a:r>
              <a:rPr lang="zh-CN" altLang="en-US" dirty="0"/>
              <a:t> 芯片、训练 </a:t>
            </a:r>
            <a:r>
              <a:rPr lang="en-US" altLang="zh-CN" dirty="0"/>
              <a:t>Tile</a:t>
            </a:r>
            <a:r>
              <a:rPr lang="zh-CN" altLang="en-US" dirty="0"/>
              <a:t> 和 </a:t>
            </a:r>
            <a:r>
              <a:rPr lang="en-US" altLang="zh-CN" dirty="0"/>
              <a:t>ExaPOD</a:t>
            </a:r>
            <a:r>
              <a:rPr lang="zh-CN" altLang="en-US" dirty="0"/>
              <a:t> 集群</a:t>
            </a:r>
            <a:endParaRPr lang="zh-CN" altLang="en-US" dirty="0">
              <a:latin typeface="+mj-ea"/>
              <a:ea typeface="+mj-ea"/>
            </a:endParaRPr>
          </a:p>
        </p:txBody>
      </p:sp>
      <p:sp>
        <p:nvSpPr>
          <p:cNvPr id="7" name="内容占位符 6">
            <a:extLst>
              <a:ext uri="{FF2B5EF4-FFF2-40B4-BE49-F238E27FC236}">
                <a16:creationId xmlns:a16="http://schemas.microsoft.com/office/drawing/2014/main" id="{55BE8FF6-6DD5-A145-B56A-483AEC96D5D4}"/>
              </a:ext>
            </a:extLst>
          </p:cNvPr>
          <p:cNvSpPr>
            <a:spLocks noGrp="1"/>
          </p:cNvSpPr>
          <p:nvPr>
            <p:ph sz="half" idx="1"/>
          </p:nvPr>
        </p:nvSpPr>
        <p:spPr>
          <a:xfrm>
            <a:off x="623635" y="1412776"/>
            <a:ext cx="10963473" cy="1008112"/>
          </a:xfrm>
        </p:spPr>
        <p:txBody>
          <a:bodyPr/>
          <a:lstStyle/>
          <a:p>
            <a:r>
              <a:rPr lang="zh-CN" altLang="en-US" dirty="0"/>
              <a:t>每</a:t>
            </a:r>
            <a:r>
              <a:rPr lang="en-US" altLang="zh-CN" dirty="0"/>
              <a:t>354</a:t>
            </a:r>
            <a:r>
              <a:rPr lang="zh-CN" altLang="en-US" dirty="0"/>
              <a:t>个</a:t>
            </a:r>
            <a:r>
              <a:rPr lang="en-US" altLang="zh-CN" dirty="0"/>
              <a:t>Dojo</a:t>
            </a:r>
            <a:r>
              <a:rPr lang="zh-CN" altLang="en-US" dirty="0"/>
              <a:t>核心组成一块</a:t>
            </a:r>
            <a:r>
              <a:rPr lang="en-US" altLang="zh-CN" dirty="0"/>
              <a:t>D1</a:t>
            </a:r>
            <a:r>
              <a:rPr lang="zh-CN" altLang="en-US" dirty="0"/>
              <a:t>芯片，而每</a:t>
            </a:r>
            <a:r>
              <a:rPr lang="en-US" altLang="zh-CN" dirty="0"/>
              <a:t>25</a:t>
            </a:r>
            <a:r>
              <a:rPr lang="zh-CN" altLang="en-US" dirty="0"/>
              <a:t>颗芯片组成一个训练模组。最后</a:t>
            </a:r>
            <a:r>
              <a:rPr lang="en-US" altLang="zh-CN" dirty="0"/>
              <a:t>120</a:t>
            </a:r>
            <a:r>
              <a:rPr lang="zh-CN" altLang="en-US" dirty="0"/>
              <a:t>个训练模组组成一组</a:t>
            </a:r>
            <a:r>
              <a:rPr lang="en-US" altLang="zh-CN" dirty="0"/>
              <a:t>ExaPOD</a:t>
            </a:r>
            <a:r>
              <a:rPr lang="zh-CN" altLang="en-US" dirty="0"/>
              <a:t>计算集群，共计</a:t>
            </a:r>
            <a:r>
              <a:rPr lang="en-US" altLang="zh-CN" dirty="0"/>
              <a:t>3000</a:t>
            </a:r>
            <a:r>
              <a:rPr lang="zh-CN" altLang="en-US" dirty="0"/>
              <a:t>颗</a:t>
            </a:r>
            <a:r>
              <a:rPr lang="en-US" altLang="zh-CN" dirty="0"/>
              <a:t>D1</a:t>
            </a:r>
            <a:r>
              <a:rPr lang="zh-CN" altLang="en-US" dirty="0"/>
              <a:t>芯片。</a:t>
            </a:r>
          </a:p>
        </p:txBody>
      </p:sp>
      <p:graphicFrame>
        <p:nvGraphicFramePr>
          <p:cNvPr id="11" name="表格 10">
            <a:extLst>
              <a:ext uri="{FF2B5EF4-FFF2-40B4-BE49-F238E27FC236}">
                <a16:creationId xmlns:a16="http://schemas.microsoft.com/office/drawing/2014/main" id="{8E768DE2-9286-1F4C-9450-91F94534CB11}"/>
              </a:ext>
            </a:extLst>
          </p:cNvPr>
          <p:cNvGraphicFramePr>
            <a:graphicFrameLocks noGrp="1"/>
          </p:cNvGraphicFramePr>
          <p:nvPr>
            <p:extLst>
              <p:ext uri="{D42A27DB-BD31-4B8C-83A1-F6EECF244321}">
                <p14:modId xmlns:p14="http://schemas.microsoft.com/office/powerpoint/2010/main" val="2320236643"/>
              </p:ext>
            </p:extLst>
          </p:nvPr>
        </p:nvGraphicFramePr>
        <p:xfrm>
          <a:off x="1633884" y="2564905"/>
          <a:ext cx="10009115" cy="3744415"/>
        </p:xfrm>
        <a:graphic>
          <a:graphicData uri="http://schemas.openxmlformats.org/drawingml/2006/table">
            <a:tbl>
              <a:tblPr firstRow="1" bandRow="1">
                <a:tableStyleId>{5940675A-B579-460E-94D1-54222C63F5DA}</a:tableStyleId>
              </a:tblPr>
              <a:tblGrid>
                <a:gridCol w="1077803">
                  <a:extLst>
                    <a:ext uri="{9D8B030D-6E8A-4147-A177-3AD203B41FA5}">
                      <a16:colId xmlns:a16="http://schemas.microsoft.com/office/drawing/2014/main" val="3743124973"/>
                    </a:ext>
                  </a:extLst>
                </a:gridCol>
                <a:gridCol w="1346785">
                  <a:extLst>
                    <a:ext uri="{9D8B030D-6E8A-4147-A177-3AD203B41FA5}">
                      <a16:colId xmlns:a16="http://schemas.microsoft.com/office/drawing/2014/main" val="3214137400"/>
                    </a:ext>
                  </a:extLst>
                </a:gridCol>
                <a:gridCol w="1382227">
                  <a:extLst>
                    <a:ext uri="{9D8B030D-6E8A-4147-A177-3AD203B41FA5}">
                      <a16:colId xmlns:a16="http://schemas.microsoft.com/office/drawing/2014/main" val="617779102"/>
                    </a:ext>
                  </a:extLst>
                </a:gridCol>
                <a:gridCol w="1382227">
                  <a:extLst>
                    <a:ext uri="{9D8B030D-6E8A-4147-A177-3AD203B41FA5}">
                      <a16:colId xmlns:a16="http://schemas.microsoft.com/office/drawing/2014/main" val="1607574644"/>
                    </a:ext>
                  </a:extLst>
                </a:gridCol>
                <a:gridCol w="4820073">
                  <a:extLst>
                    <a:ext uri="{9D8B030D-6E8A-4147-A177-3AD203B41FA5}">
                      <a16:colId xmlns:a16="http://schemas.microsoft.com/office/drawing/2014/main" val="3337542929"/>
                    </a:ext>
                  </a:extLst>
                </a:gridCol>
              </a:tblGrid>
              <a:tr h="479427">
                <a:tc>
                  <a:txBody>
                    <a:bodyPr/>
                    <a:lstStyle/>
                    <a:p>
                      <a:pPr algn="ctr"/>
                      <a:r>
                        <a:rPr lang="zh-CN" altLang="en-US" sz="1600" b="1" dirty="0">
                          <a:solidFill>
                            <a:srgbClr val="59595A"/>
                          </a:solidFill>
                          <a:latin typeface="Gill Sans MT" panose="020B0502020104020203" pitchFamily="34" charset="0"/>
                          <a:ea typeface="+mj-ea"/>
                        </a:rPr>
                        <a:t>分层</a:t>
                      </a:r>
                    </a:p>
                  </a:txBody>
                  <a:tcPr anchor="ctr">
                    <a:solidFill>
                      <a:schemeClr val="tx2">
                        <a:lumMod val="20000"/>
                        <a:lumOff val="80000"/>
                      </a:schemeClr>
                    </a:solidFill>
                  </a:tcPr>
                </a:tc>
                <a:tc>
                  <a:txBody>
                    <a:bodyPr/>
                    <a:lstStyle/>
                    <a:p>
                      <a:pPr algn="ctr"/>
                      <a:r>
                        <a:rPr lang="zh-CN" altLang="en-US" sz="1600" b="1" dirty="0">
                          <a:solidFill>
                            <a:srgbClr val="59595A"/>
                          </a:solidFill>
                          <a:latin typeface="Gill Sans MT" panose="020B0502020104020203" pitchFamily="34" charset="0"/>
                          <a:ea typeface="+mj-ea"/>
                        </a:rPr>
                        <a:t>名称</a:t>
                      </a:r>
                    </a:p>
                  </a:txBody>
                  <a:tcPr anchor="ctr">
                    <a:solidFill>
                      <a:schemeClr val="tx2">
                        <a:lumMod val="20000"/>
                        <a:lumOff val="80000"/>
                      </a:schemeClr>
                    </a:solidFill>
                  </a:tcPr>
                </a:tc>
                <a:tc>
                  <a:txBody>
                    <a:bodyPr/>
                    <a:lstStyle/>
                    <a:p>
                      <a:pPr algn="ctr"/>
                      <a:r>
                        <a:rPr lang="zh-CN" altLang="en-US" sz="1600" b="1" dirty="0">
                          <a:solidFill>
                            <a:srgbClr val="59595A"/>
                          </a:solidFill>
                          <a:latin typeface="Gill Sans MT" panose="020B0502020104020203" pitchFamily="34" charset="0"/>
                          <a:ea typeface="+mj-ea"/>
                        </a:rPr>
                        <a:t>片上</a:t>
                      </a:r>
                      <a:r>
                        <a:rPr lang="en-US" altLang="zh-CN" sz="1600" b="1" dirty="0">
                          <a:solidFill>
                            <a:srgbClr val="59595A"/>
                          </a:solidFill>
                          <a:latin typeface="Gill Sans MT" panose="020B0502020104020203" pitchFamily="34" charset="0"/>
                          <a:ea typeface="+mj-ea"/>
                        </a:rPr>
                        <a:t>SRAM</a:t>
                      </a:r>
                      <a:endParaRPr lang="zh-CN" altLang="en-US" sz="1600" b="1" dirty="0">
                        <a:solidFill>
                          <a:srgbClr val="59595A"/>
                        </a:solidFill>
                        <a:latin typeface="Gill Sans MT" panose="020B0502020104020203" pitchFamily="34" charset="0"/>
                        <a:ea typeface="+mj-ea"/>
                      </a:endParaRPr>
                    </a:p>
                  </a:txBody>
                  <a:tcPr anchor="ctr">
                    <a:solidFill>
                      <a:schemeClr val="tx2">
                        <a:lumMod val="20000"/>
                        <a:lumOff val="80000"/>
                      </a:schemeClr>
                    </a:solidFill>
                  </a:tcPr>
                </a:tc>
                <a:tc>
                  <a:txBody>
                    <a:bodyPr/>
                    <a:lstStyle/>
                    <a:p>
                      <a:pPr algn="ctr"/>
                      <a:r>
                        <a:rPr lang="zh-CN" altLang="en-US" sz="1600" b="1" dirty="0">
                          <a:solidFill>
                            <a:srgbClr val="59595A"/>
                          </a:solidFill>
                          <a:latin typeface="Gill Sans MT" panose="020B0502020104020203" pitchFamily="34" charset="0"/>
                          <a:ea typeface="+mj-ea"/>
                        </a:rPr>
                        <a:t>算力</a:t>
                      </a:r>
                    </a:p>
                  </a:txBody>
                  <a:tcPr anchor="ctr">
                    <a:solidFill>
                      <a:schemeClr val="tx2">
                        <a:lumMod val="20000"/>
                        <a:lumOff val="80000"/>
                      </a:schemeClr>
                    </a:solidFill>
                  </a:tcPr>
                </a:tc>
                <a:tc>
                  <a:txBody>
                    <a:bodyPr/>
                    <a:lstStyle/>
                    <a:p>
                      <a:pPr algn="ctr"/>
                      <a:r>
                        <a:rPr lang="zh-CN" altLang="en-US" sz="1600" b="1" dirty="0">
                          <a:solidFill>
                            <a:srgbClr val="59595A"/>
                          </a:solidFill>
                          <a:latin typeface="Gill Sans MT" panose="020B0502020104020203" pitchFamily="34" charset="0"/>
                          <a:ea typeface="+mj-ea"/>
                        </a:rPr>
                        <a:t>备注</a:t>
                      </a:r>
                    </a:p>
                  </a:txBody>
                  <a:tcPr anchor="ctr">
                    <a:solidFill>
                      <a:schemeClr val="tx2">
                        <a:lumMod val="20000"/>
                        <a:lumOff val="80000"/>
                      </a:schemeClr>
                    </a:solidFill>
                  </a:tcPr>
                </a:tc>
                <a:extLst>
                  <a:ext uri="{0D108BD9-81ED-4DB2-BD59-A6C34878D82A}">
                    <a16:rowId xmlns:a16="http://schemas.microsoft.com/office/drawing/2014/main" val="2911731517"/>
                  </a:ext>
                </a:extLst>
              </a:tr>
              <a:tr h="816247">
                <a:tc>
                  <a:txBody>
                    <a:bodyPr/>
                    <a:lstStyle/>
                    <a:p>
                      <a:pPr algn="ctr"/>
                      <a:r>
                        <a:rPr lang="zh-CN" altLang="en-US" sz="1600" dirty="0">
                          <a:solidFill>
                            <a:srgbClr val="59595A"/>
                          </a:solidFill>
                          <a:latin typeface="Gill Sans MT" panose="020B0502020104020203" pitchFamily="34" charset="0"/>
                          <a:ea typeface="+mj-ea"/>
                        </a:rPr>
                        <a:t>内核</a:t>
                      </a:r>
                    </a:p>
                  </a:txBody>
                  <a:tcPr anchor="ctr"/>
                </a:tc>
                <a:tc>
                  <a:txBody>
                    <a:bodyPr/>
                    <a:lstStyle/>
                    <a:p>
                      <a:pPr algn="ctr"/>
                      <a:r>
                        <a:rPr lang="en-US" altLang="zh-CN" sz="1600" dirty="0">
                          <a:solidFill>
                            <a:srgbClr val="59595A"/>
                          </a:solidFill>
                          <a:latin typeface="Gill Sans MT" panose="020B0502020104020203" pitchFamily="34" charset="0"/>
                          <a:ea typeface="+mj-ea"/>
                        </a:rPr>
                        <a:t>DOJO</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Core</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1.25MB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1.024</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单个计算核心，</a:t>
                      </a:r>
                      <a:r>
                        <a:rPr lang="en-US" altLang="zh-CN" sz="1600" dirty="0">
                          <a:solidFill>
                            <a:srgbClr val="59595A"/>
                          </a:solidFill>
                          <a:latin typeface="Gill Sans MT" panose="020B0502020104020203" pitchFamily="34" charset="0"/>
                          <a:ea typeface="+mj-ea"/>
                        </a:rPr>
                        <a:t>64bit</a:t>
                      </a:r>
                      <a:r>
                        <a:rPr lang="zh-CN" altLang="en-US" sz="1600" dirty="0">
                          <a:solidFill>
                            <a:srgbClr val="59595A"/>
                          </a:solidFill>
                          <a:latin typeface="Gill Sans MT" panose="020B0502020104020203" pitchFamily="34" charset="0"/>
                          <a:ea typeface="+mj-ea"/>
                        </a:rPr>
                        <a:t>，</a:t>
                      </a:r>
                      <a:r>
                        <a:rPr lang="en-US" altLang="zh-CN" sz="1600" dirty="0">
                          <a:solidFill>
                            <a:srgbClr val="59595A"/>
                          </a:solidFill>
                          <a:latin typeface="Gill Sans MT" panose="020B0502020104020203" pitchFamily="34" charset="0"/>
                          <a:ea typeface="+mj-ea"/>
                        </a:rPr>
                        <a:t>4</a:t>
                      </a:r>
                      <a:r>
                        <a:rPr lang="zh-CN" altLang="en-US" sz="1600" dirty="0">
                          <a:solidFill>
                            <a:srgbClr val="59595A"/>
                          </a:solidFill>
                          <a:latin typeface="Gill Sans MT" panose="020B0502020104020203" pitchFamily="34" charset="0"/>
                          <a:ea typeface="+mj-ea"/>
                        </a:rPr>
                        <a:t>个</a:t>
                      </a:r>
                      <a:r>
                        <a:rPr lang="en-US" altLang="zh-CN" sz="1600" dirty="0">
                          <a:solidFill>
                            <a:srgbClr val="59595A"/>
                          </a:solidFill>
                          <a:latin typeface="Gill Sans MT" panose="020B0502020104020203" pitchFamily="34" charset="0"/>
                          <a:ea typeface="+mj-ea"/>
                        </a:rPr>
                        <a:t>8x8x4</a:t>
                      </a:r>
                      <a:r>
                        <a:rPr lang="zh-CN" altLang="en-US" sz="1600" dirty="0">
                          <a:solidFill>
                            <a:srgbClr val="59595A"/>
                          </a:solidFill>
                          <a:latin typeface="Gill Sans MT" panose="020B0502020104020203" pitchFamily="34" charset="0"/>
                          <a:ea typeface="+mj-ea"/>
                        </a:rPr>
                        <a:t>矩阵计算核心，</a:t>
                      </a:r>
                      <a:r>
                        <a:rPr lang="en-US" altLang="zh-CN" sz="1600" dirty="0">
                          <a:solidFill>
                            <a:srgbClr val="59595A"/>
                          </a:solidFill>
                          <a:latin typeface="Gill Sans MT" panose="020B0502020104020203" pitchFamily="34" charset="0"/>
                          <a:ea typeface="+mj-ea"/>
                        </a:rPr>
                        <a:t>2GHz</a:t>
                      </a:r>
                      <a:r>
                        <a:rPr lang="zh-CN" altLang="en-US" sz="1600" dirty="0">
                          <a:solidFill>
                            <a:srgbClr val="59595A"/>
                          </a:solidFill>
                          <a:latin typeface="Gill Sans MT" panose="020B0502020104020203" pitchFamily="34" charset="0"/>
                          <a:ea typeface="+mj-ea"/>
                        </a:rPr>
                        <a:t>主频</a:t>
                      </a:r>
                    </a:p>
                  </a:txBody>
                  <a:tcPr anchor="ctr"/>
                </a:tc>
                <a:extLst>
                  <a:ext uri="{0D108BD9-81ED-4DB2-BD59-A6C34878D82A}">
                    <a16:rowId xmlns:a16="http://schemas.microsoft.com/office/drawing/2014/main" val="3829069837"/>
                  </a:ext>
                </a:extLst>
              </a:tr>
              <a:tr h="816247">
                <a:tc>
                  <a:txBody>
                    <a:bodyPr/>
                    <a:lstStyle/>
                    <a:p>
                      <a:pPr algn="ctr"/>
                      <a:r>
                        <a:rPr lang="zh-CN" altLang="en-US" sz="1600" dirty="0">
                          <a:solidFill>
                            <a:srgbClr val="59595A"/>
                          </a:solidFill>
                          <a:latin typeface="Gill Sans MT" panose="020B0502020104020203" pitchFamily="34" charset="0"/>
                          <a:ea typeface="+mj-ea"/>
                        </a:rPr>
                        <a:t>芯片</a:t>
                      </a:r>
                    </a:p>
                  </a:txBody>
                  <a:tcPr anchor="ctr"/>
                </a:tc>
                <a:tc>
                  <a:txBody>
                    <a:bodyPr/>
                    <a:lstStyle/>
                    <a:p>
                      <a:pPr algn="ctr"/>
                      <a:r>
                        <a:rPr lang="en-US" altLang="zh-CN" sz="1600" dirty="0">
                          <a:solidFill>
                            <a:srgbClr val="59595A"/>
                          </a:solidFill>
                          <a:latin typeface="Gill Sans MT" panose="020B0502020104020203" pitchFamily="34" charset="0"/>
                          <a:ea typeface="+mj-ea"/>
                        </a:rPr>
                        <a:t>DOJO</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D1</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440MB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362</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单芯片，</a:t>
                      </a:r>
                      <a:r>
                        <a:rPr lang="en-US" altLang="zh-CN" sz="1600" dirty="0">
                          <a:solidFill>
                            <a:srgbClr val="59595A"/>
                          </a:solidFill>
                          <a:latin typeface="Gill Sans MT" panose="020B0502020104020203" pitchFamily="34" charset="0"/>
                          <a:ea typeface="+mj-ea"/>
                        </a:rPr>
                        <a:t>354</a:t>
                      </a:r>
                      <a:r>
                        <a:rPr lang="zh-CN" altLang="en-US" sz="1600" dirty="0">
                          <a:solidFill>
                            <a:srgbClr val="59595A"/>
                          </a:solidFill>
                          <a:latin typeface="Gill Sans MT" panose="020B0502020104020203" pitchFamily="34" charset="0"/>
                          <a:ea typeface="+mj-ea"/>
                        </a:rPr>
                        <a:t>核心数，</a:t>
                      </a:r>
                      <a:r>
                        <a:rPr lang="en-US" altLang="zh-CN" sz="1600" dirty="0">
                          <a:solidFill>
                            <a:srgbClr val="59595A"/>
                          </a:solidFill>
                          <a:latin typeface="Gill Sans MT" panose="020B0502020104020203" pitchFamily="34" charset="0"/>
                          <a:ea typeface="+mj-ea"/>
                        </a:rPr>
                        <a:t>654mm2</a:t>
                      </a:r>
                      <a:endParaRPr lang="zh-CN" altLang="en-US" sz="1600" dirty="0">
                        <a:solidFill>
                          <a:srgbClr val="59595A"/>
                        </a:solidFill>
                        <a:latin typeface="Gill Sans MT" panose="020B0502020104020203" pitchFamily="34" charset="0"/>
                        <a:ea typeface="+mj-ea"/>
                      </a:endParaRPr>
                    </a:p>
                  </a:txBody>
                  <a:tcPr anchor="ctr"/>
                </a:tc>
                <a:extLst>
                  <a:ext uri="{0D108BD9-81ED-4DB2-BD59-A6C34878D82A}">
                    <a16:rowId xmlns:a16="http://schemas.microsoft.com/office/drawing/2014/main" val="4235343888"/>
                  </a:ext>
                </a:extLst>
              </a:tr>
              <a:tr h="816247">
                <a:tc>
                  <a:txBody>
                    <a:bodyPr/>
                    <a:lstStyle/>
                    <a:p>
                      <a:pPr algn="ctr"/>
                      <a:r>
                        <a:rPr lang="zh-CN" altLang="en-US" sz="1600" dirty="0">
                          <a:solidFill>
                            <a:srgbClr val="59595A"/>
                          </a:solidFill>
                          <a:latin typeface="Gill Sans MT" panose="020B0502020104020203" pitchFamily="34" charset="0"/>
                          <a:ea typeface="+mj-ea"/>
                        </a:rPr>
                        <a:t>格点</a:t>
                      </a:r>
                    </a:p>
                  </a:txBody>
                  <a:tcPr anchor="ctr"/>
                </a:tc>
                <a:tc>
                  <a:txBody>
                    <a:bodyPr/>
                    <a:lstStyle/>
                    <a:p>
                      <a:pPr algn="ctr"/>
                      <a:r>
                        <a:rPr lang="en-US" altLang="zh-CN" sz="1600" dirty="0">
                          <a:solidFill>
                            <a:srgbClr val="59595A"/>
                          </a:solidFill>
                          <a:latin typeface="Gill Sans MT" panose="020B0502020104020203" pitchFamily="34" charset="0"/>
                          <a:ea typeface="+mj-ea"/>
                        </a:rPr>
                        <a:t>DOJO</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Tile</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11GB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9050</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单个训练模组，每</a:t>
                      </a:r>
                      <a:r>
                        <a:rPr lang="en-US" altLang="zh-CN" sz="1600" dirty="0">
                          <a:solidFill>
                            <a:srgbClr val="59595A"/>
                          </a:solidFill>
                          <a:latin typeface="Gill Sans MT" panose="020B0502020104020203" pitchFamily="34" charset="0"/>
                          <a:ea typeface="+mj-ea"/>
                        </a:rPr>
                        <a:t>5x5</a:t>
                      </a:r>
                      <a:r>
                        <a:rPr lang="zh-CN" altLang="en-US" sz="1600" dirty="0">
                          <a:solidFill>
                            <a:srgbClr val="59595A"/>
                          </a:solidFill>
                          <a:latin typeface="Gill Sans MT" panose="020B0502020104020203" pitchFamily="34" charset="0"/>
                          <a:ea typeface="+mj-ea"/>
                        </a:rPr>
                        <a:t>个芯片组成一个训练模组</a:t>
                      </a:r>
                    </a:p>
                  </a:txBody>
                  <a:tcPr anchor="ctr"/>
                </a:tc>
                <a:extLst>
                  <a:ext uri="{0D108BD9-81ED-4DB2-BD59-A6C34878D82A}">
                    <a16:rowId xmlns:a16="http://schemas.microsoft.com/office/drawing/2014/main" val="2361064064"/>
                  </a:ext>
                </a:extLst>
              </a:tr>
              <a:tr h="816247">
                <a:tc>
                  <a:txBody>
                    <a:bodyPr/>
                    <a:lstStyle/>
                    <a:p>
                      <a:pPr algn="ctr"/>
                      <a:r>
                        <a:rPr lang="zh-CN" altLang="en-US" sz="1600" dirty="0">
                          <a:solidFill>
                            <a:srgbClr val="59595A"/>
                          </a:solidFill>
                          <a:latin typeface="Gill Sans MT" panose="020B0502020104020203" pitchFamily="34" charset="0"/>
                          <a:ea typeface="+mj-ea"/>
                        </a:rPr>
                        <a:t>集群</a:t>
                      </a:r>
                    </a:p>
                  </a:txBody>
                  <a:tcPr anchor="ctr"/>
                </a:tc>
                <a:tc>
                  <a:txBody>
                    <a:bodyPr/>
                    <a:lstStyle/>
                    <a:p>
                      <a:pPr algn="ctr"/>
                      <a:r>
                        <a:rPr lang="en-US" altLang="zh-CN" sz="1600" dirty="0">
                          <a:solidFill>
                            <a:srgbClr val="59595A"/>
                          </a:solidFill>
                          <a:latin typeface="Gill Sans MT" panose="020B0502020104020203" pitchFamily="34" charset="0"/>
                          <a:ea typeface="+mj-ea"/>
                        </a:rPr>
                        <a:t>ExaPOD</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1320GB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1.1</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EFLOPS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训练集群，每</a:t>
                      </a:r>
                      <a:r>
                        <a:rPr lang="en-US" altLang="zh-CN" sz="1600" dirty="0">
                          <a:solidFill>
                            <a:srgbClr val="59595A"/>
                          </a:solidFill>
                          <a:latin typeface="Gill Sans MT" panose="020B0502020104020203" pitchFamily="34" charset="0"/>
                          <a:ea typeface="+mj-ea"/>
                        </a:rPr>
                        <a:t>12</a:t>
                      </a:r>
                      <a:r>
                        <a:rPr lang="zh-CN" altLang="en-US" sz="1600" dirty="0">
                          <a:solidFill>
                            <a:srgbClr val="59595A"/>
                          </a:solidFill>
                          <a:latin typeface="Gill Sans MT" panose="020B0502020104020203" pitchFamily="34" charset="0"/>
                          <a:ea typeface="+mj-ea"/>
                        </a:rPr>
                        <a:t>个训练模组组成一个机柜，每</a:t>
                      </a:r>
                      <a:r>
                        <a:rPr lang="en-US" altLang="zh-CN" sz="1600" dirty="0">
                          <a:solidFill>
                            <a:srgbClr val="59595A"/>
                          </a:solidFill>
                          <a:latin typeface="Gill Sans MT" panose="020B0502020104020203" pitchFamily="34" charset="0"/>
                          <a:ea typeface="+mj-ea"/>
                        </a:rPr>
                        <a:t>10</a:t>
                      </a:r>
                      <a:r>
                        <a:rPr lang="zh-CN" altLang="en-US" sz="1600" dirty="0">
                          <a:solidFill>
                            <a:srgbClr val="59595A"/>
                          </a:solidFill>
                          <a:latin typeface="Gill Sans MT" panose="020B0502020104020203" pitchFamily="34" charset="0"/>
                          <a:ea typeface="+mj-ea"/>
                        </a:rPr>
                        <a:t>个机柜组成一个</a:t>
                      </a:r>
                      <a:r>
                        <a:rPr lang="en-US" altLang="zh-CN" sz="1600" dirty="0">
                          <a:solidFill>
                            <a:srgbClr val="59595A"/>
                          </a:solidFill>
                          <a:latin typeface="Gill Sans MT" panose="020B0502020104020203" pitchFamily="34" charset="0"/>
                          <a:ea typeface="+mj-ea"/>
                        </a:rPr>
                        <a:t>ExaPOD</a:t>
                      </a:r>
                      <a:r>
                        <a:rPr lang="zh-CN" altLang="en-US" sz="1600" dirty="0">
                          <a:solidFill>
                            <a:srgbClr val="59595A"/>
                          </a:solidFill>
                          <a:latin typeface="Gill Sans MT" panose="020B0502020104020203" pitchFamily="34" charset="0"/>
                          <a:ea typeface="+mj-ea"/>
                        </a:rPr>
                        <a:t>，一共</a:t>
                      </a:r>
                      <a:r>
                        <a:rPr lang="en-US" altLang="zh-CN" sz="1600" dirty="0">
                          <a:solidFill>
                            <a:srgbClr val="59595A"/>
                          </a:solidFill>
                          <a:latin typeface="Gill Sans MT" panose="020B0502020104020203" pitchFamily="34" charset="0"/>
                          <a:ea typeface="+mj-ea"/>
                        </a:rPr>
                        <a:t>3000</a:t>
                      </a:r>
                      <a:r>
                        <a:rPr lang="zh-CN" altLang="en-US" sz="1600" dirty="0">
                          <a:solidFill>
                            <a:srgbClr val="59595A"/>
                          </a:solidFill>
                          <a:latin typeface="Gill Sans MT" panose="020B0502020104020203" pitchFamily="34" charset="0"/>
                          <a:ea typeface="+mj-ea"/>
                        </a:rPr>
                        <a:t>个</a:t>
                      </a:r>
                      <a:r>
                        <a:rPr lang="en-US" altLang="zh-CN" sz="1600" dirty="0">
                          <a:solidFill>
                            <a:srgbClr val="59595A"/>
                          </a:solidFill>
                          <a:latin typeface="Gill Sans MT" panose="020B0502020104020203" pitchFamily="34" charset="0"/>
                          <a:ea typeface="+mj-ea"/>
                        </a:rPr>
                        <a:t>D1</a:t>
                      </a:r>
                      <a:r>
                        <a:rPr lang="zh-CN" altLang="en-US" sz="1600" dirty="0">
                          <a:solidFill>
                            <a:srgbClr val="59595A"/>
                          </a:solidFill>
                          <a:latin typeface="Gill Sans MT" panose="020B0502020104020203" pitchFamily="34" charset="0"/>
                          <a:ea typeface="+mj-ea"/>
                        </a:rPr>
                        <a:t>芯片</a:t>
                      </a:r>
                    </a:p>
                  </a:txBody>
                  <a:tcPr anchor="ctr"/>
                </a:tc>
                <a:extLst>
                  <a:ext uri="{0D108BD9-81ED-4DB2-BD59-A6C34878D82A}">
                    <a16:rowId xmlns:a16="http://schemas.microsoft.com/office/drawing/2014/main" val="1554630205"/>
                  </a:ext>
                </a:extLst>
              </a:tr>
            </a:tbl>
          </a:graphicData>
        </a:graphic>
      </p:graphicFrame>
      <p:grpSp>
        <p:nvGrpSpPr>
          <p:cNvPr id="16" name="组合 15">
            <a:extLst>
              <a:ext uri="{FF2B5EF4-FFF2-40B4-BE49-F238E27FC236}">
                <a16:creationId xmlns:a16="http://schemas.microsoft.com/office/drawing/2014/main" id="{5FCCA828-555B-3B44-959E-2C92C86A0A69}"/>
              </a:ext>
            </a:extLst>
          </p:cNvPr>
          <p:cNvGrpSpPr/>
          <p:nvPr/>
        </p:nvGrpSpPr>
        <p:grpSpPr>
          <a:xfrm>
            <a:off x="481757" y="3105046"/>
            <a:ext cx="887428" cy="3174785"/>
            <a:chOff x="337741" y="3105046"/>
            <a:chExt cx="887428" cy="3174785"/>
          </a:xfrm>
        </p:grpSpPr>
        <p:pic>
          <p:nvPicPr>
            <p:cNvPr id="12" name="图片 11">
              <a:extLst>
                <a:ext uri="{FF2B5EF4-FFF2-40B4-BE49-F238E27FC236}">
                  <a16:creationId xmlns:a16="http://schemas.microsoft.com/office/drawing/2014/main" id="{67F8B9C2-7D8A-5146-9219-282BA1EB2FE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7741" y="5610074"/>
              <a:ext cx="868874" cy="6697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图片 12">
              <a:extLst>
                <a:ext uri="{FF2B5EF4-FFF2-40B4-BE49-F238E27FC236}">
                  <a16:creationId xmlns:a16="http://schemas.microsoft.com/office/drawing/2014/main" id="{FEF423BB-DF66-8C44-BDFD-1BE2A7F2B02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741" y="4761174"/>
              <a:ext cx="868874" cy="711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图片 13">
              <a:extLst>
                <a:ext uri="{FF2B5EF4-FFF2-40B4-BE49-F238E27FC236}">
                  <a16:creationId xmlns:a16="http://schemas.microsoft.com/office/drawing/2014/main" id="{C7E71EDE-F606-A040-A522-85B4B722FD7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7741" y="3912275"/>
              <a:ext cx="868873" cy="711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图片 14">
              <a:extLst>
                <a:ext uri="{FF2B5EF4-FFF2-40B4-BE49-F238E27FC236}">
                  <a16:creationId xmlns:a16="http://schemas.microsoft.com/office/drawing/2014/main" id="{13671E58-FB2C-DF40-A975-56BBFA99672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7741" y="3105046"/>
              <a:ext cx="887428" cy="6697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1610717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C17D9-8D5C-D64B-9FCE-E299DB10C7B4}"/>
              </a:ext>
            </a:extLst>
          </p:cNvPr>
          <p:cNvSpPr>
            <a:spLocks noGrp="1"/>
          </p:cNvSpPr>
          <p:nvPr>
            <p:ph type="title"/>
          </p:nvPr>
        </p:nvSpPr>
        <p:spPr/>
        <p:txBody>
          <a:bodyPr/>
          <a:lstStyle/>
          <a:p>
            <a:r>
              <a:rPr lang="en-US" altLang="zh-CN" dirty="0"/>
              <a:t>DOJO</a:t>
            </a:r>
            <a:r>
              <a:rPr lang="zh-CN" altLang="en-US" dirty="0"/>
              <a:t> 架构设计哲学</a:t>
            </a:r>
          </a:p>
        </p:txBody>
      </p:sp>
      <p:sp>
        <p:nvSpPr>
          <p:cNvPr id="8" name="内容占位符 7">
            <a:extLst>
              <a:ext uri="{FF2B5EF4-FFF2-40B4-BE49-F238E27FC236}">
                <a16:creationId xmlns:a16="http://schemas.microsoft.com/office/drawing/2014/main" id="{61EC680C-68A7-CB4F-91B4-CC0F33D74209}"/>
              </a:ext>
            </a:extLst>
          </p:cNvPr>
          <p:cNvSpPr>
            <a:spLocks noGrp="1"/>
          </p:cNvSpPr>
          <p:nvPr>
            <p:ph sz="half" idx="1"/>
          </p:nvPr>
        </p:nvSpPr>
        <p:spPr/>
        <p:txBody>
          <a:bodyPr/>
          <a:lstStyle/>
          <a:p>
            <a:pPr>
              <a:spcAft>
                <a:spcPts val="1000"/>
              </a:spcAft>
            </a:pPr>
            <a:r>
              <a:rPr lang="en-US" altLang="zh-CN" dirty="0"/>
              <a:t>DOJO</a:t>
            </a:r>
            <a:r>
              <a:rPr lang="zh-CN" altLang="en-US" dirty="0"/>
              <a:t> 采用存算一体架构（“存内计算”或者“近存计算”</a:t>
            </a:r>
            <a:r>
              <a:rPr lang="en-US" altLang="zh-CN" dirty="0"/>
              <a:t>)</a:t>
            </a:r>
            <a:r>
              <a:rPr lang="zh-CN" altLang="en-US" dirty="0"/>
              <a:t>，单个可扩展计算平面、全局寻址快速存储器和统一的高带宽</a:t>
            </a:r>
            <a:r>
              <a:rPr lang="en-US" altLang="zh-CN" dirty="0"/>
              <a:t>+</a:t>
            </a:r>
            <a:r>
              <a:rPr lang="zh-CN" altLang="en-US" dirty="0"/>
              <a:t>低延迟。</a:t>
            </a:r>
            <a:endParaRPr lang="en-US" altLang="zh-CN" b="1" dirty="0"/>
          </a:p>
          <a:p>
            <a:pPr>
              <a:spcAft>
                <a:spcPts val="1000"/>
              </a:spcAft>
            </a:pPr>
            <a:r>
              <a:rPr lang="zh-CN" altLang="en-US" b="1" dirty="0"/>
              <a:t>面积精简</a:t>
            </a:r>
            <a:r>
              <a:rPr lang="zh-CN" altLang="en-US" dirty="0"/>
              <a:t>：将大量计算内核集成到芯片中，最大限度提高</a:t>
            </a:r>
            <a:r>
              <a:rPr lang="en-US" altLang="zh-CN" dirty="0"/>
              <a:t>AI</a:t>
            </a:r>
            <a:r>
              <a:rPr lang="zh-CN" altLang="en-US" dirty="0"/>
              <a:t>计算的吞吐量，因此需要在保障算力的情况下使单个内核的面积尽可能小，更好的折衷超算系统中算力堆叠和延迟的矛盾。</a:t>
            </a:r>
          </a:p>
          <a:p>
            <a:pPr>
              <a:spcAft>
                <a:spcPts val="1000"/>
              </a:spcAft>
            </a:pPr>
            <a:r>
              <a:rPr lang="zh-CN" altLang="en-US" b="1" dirty="0"/>
              <a:t>延迟精简</a:t>
            </a:r>
            <a:r>
              <a:rPr lang="zh-CN" altLang="en-US" dirty="0"/>
              <a:t>：为了实现其区域计算效率最大化，内核以 </a:t>
            </a:r>
            <a:r>
              <a:rPr lang="en-US" altLang="zh-CN" dirty="0"/>
              <a:t>2 GHz </a:t>
            </a:r>
            <a:r>
              <a:rPr lang="zh-CN" altLang="en-US" dirty="0"/>
              <a:t>运行，只使用基本的分支预测器和小指令缓存，只保留必要部件架构，其余面积留给向量计算和矩阵计算单元。</a:t>
            </a:r>
            <a:endParaRPr lang="en-US" altLang="zh-CN" dirty="0"/>
          </a:p>
          <a:p>
            <a:pPr>
              <a:spcAft>
                <a:spcPts val="1000"/>
              </a:spcAft>
            </a:pPr>
            <a:r>
              <a:rPr lang="zh-CN" altLang="en-US" b="1" dirty="0"/>
              <a:t>功能精简</a:t>
            </a:r>
            <a:r>
              <a:rPr lang="zh-CN" altLang="en-US" dirty="0"/>
              <a:t>：通过削减对运行内部不是必须处理器功能，来进一步减少功耗和面积使用。</a:t>
            </a:r>
            <a:r>
              <a:rPr lang="en-US" altLang="zh-CN" dirty="0"/>
              <a:t>DOJO</a:t>
            </a:r>
            <a:r>
              <a:rPr lang="zh-CN" altLang="en-US" dirty="0"/>
              <a:t> 核心不进行数据端缓存，不支持虚拟内存，也不支持精确异常。</a:t>
            </a:r>
          </a:p>
        </p:txBody>
      </p:sp>
    </p:spTree>
    <p:extLst>
      <p:ext uri="{BB962C8B-B14F-4D97-AF65-F5344CB8AC3E}">
        <p14:creationId xmlns:p14="http://schemas.microsoft.com/office/powerpoint/2010/main" val="4281019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C17D9-8D5C-D64B-9FCE-E299DB10C7B4}"/>
              </a:ext>
            </a:extLst>
          </p:cNvPr>
          <p:cNvSpPr>
            <a:spLocks noGrp="1"/>
          </p:cNvSpPr>
          <p:nvPr>
            <p:ph type="title"/>
          </p:nvPr>
        </p:nvSpPr>
        <p:spPr/>
        <p:txBody>
          <a:bodyPr/>
          <a:lstStyle/>
          <a:p>
            <a:r>
              <a:rPr lang="en-US" altLang="zh-CN" dirty="0"/>
              <a:t>DOJO</a:t>
            </a:r>
            <a:r>
              <a:rPr lang="zh-CN" altLang="en-US" dirty="0"/>
              <a:t> 架构设计哲学</a:t>
            </a:r>
          </a:p>
        </p:txBody>
      </p:sp>
      <p:sp>
        <p:nvSpPr>
          <p:cNvPr id="8" name="内容占位符 7">
            <a:extLst>
              <a:ext uri="{FF2B5EF4-FFF2-40B4-BE49-F238E27FC236}">
                <a16:creationId xmlns:a16="http://schemas.microsoft.com/office/drawing/2014/main" id="{61EC680C-68A7-CB4F-91B4-CC0F33D74209}"/>
              </a:ext>
            </a:extLst>
          </p:cNvPr>
          <p:cNvSpPr>
            <a:spLocks noGrp="1"/>
          </p:cNvSpPr>
          <p:nvPr>
            <p:ph sz="half" idx="1"/>
          </p:nvPr>
        </p:nvSpPr>
        <p:spPr>
          <a:xfrm>
            <a:off x="623635" y="1412776"/>
            <a:ext cx="10963473" cy="1152128"/>
          </a:xfrm>
        </p:spPr>
        <p:txBody>
          <a:bodyPr/>
          <a:lstStyle/>
          <a:p>
            <a:pPr>
              <a:spcAft>
                <a:spcPts val="1000"/>
              </a:spcAft>
            </a:pPr>
            <a:r>
              <a:rPr lang="en-US" altLang="zh-CN" dirty="0"/>
              <a:t>DOJO</a:t>
            </a:r>
            <a:r>
              <a:rPr lang="zh-CN" altLang="en-US" dirty="0"/>
              <a:t> 采用存算一体架构（“存内计算”或者“近存计算”</a:t>
            </a:r>
            <a:r>
              <a:rPr lang="en-US" altLang="zh-CN" dirty="0"/>
              <a:t>)</a:t>
            </a:r>
            <a:r>
              <a:rPr lang="zh-CN" altLang="en-US" dirty="0"/>
              <a:t>，单个可扩展计算平面、全局寻址快速存储器和统一的高带宽</a:t>
            </a:r>
            <a:r>
              <a:rPr lang="en-US" altLang="zh-CN" dirty="0"/>
              <a:t>+</a:t>
            </a:r>
            <a:r>
              <a:rPr lang="zh-CN" altLang="en-US" dirty="0"/>
              <a:t>低延迟。</a:t>
            </a:r>
            <a:endParaRPr lang="en-US" altLang="zh-CN" dirty="0"/>
          </a:p>
        </p:txBody>
      </p:sp>
      <p:graphicFrame>
        <p:nvGraphicFramePr>
          <p:cNvPr id="4" name="表格 3">
            <a:extLst>
              <a:ext uri="{FF2B5EF4-FFF2-40B4-BE49-F238E27FC236}">
                <a16:creationId xmlns:a16="http://schemas.microsoft.com/office/drawing/2014/main" id="{1F158C83-D97F-3A4E-9C52-0E4593F13B11}"/>
              </a:ext>
            </a:extLst>
          </p:cNvPr>
          <p:cNvGraphicFramePr>
            <a:graphicFrameLocks noGrp="1"/>
          </p:cNvGraphicFramePr>
          <p:nvPr>
            <p:extLst>
              <p:ext uri="{D42A27DB-BD31-4B8C-83A1-F6EECF244321}">
                <p14:modId xmlns:p14="http://schemas.microsoft.com/office/powerpoint/2010/main" val="3805445405"/>
              </p:ext>
            </p:extLst>
          </p:nvPr>
        </p:nvGraphicFramePr>
        <p:xfrm>
          <a:off x="841797" y="3212978"/>
          <a:ext cx="10513167" cy="2232246"/>
        </p:xfrm>
        <a:graphic>
          <a:graphicData uri="http://schemas.openxmlformats.org/drawingml/2006/table">
            <a:tbl>
              <a:tblPr firstRow="1" bandRow="1">
                <a:tableStyleId>{5940675A-B579-460E-94D1-54222C63F5DA}</a:tableStyleId>
              </a:tblPr>
              <a:tblGrid>
                <a:gridCol w="1585319">
                  <a:extLst>
                    <a:ext uri="{9D8B030D-6E8A-4147-A177-3AD203B41FA5}">
                      <a16:colId xmlns:a16="http://schemas.microsoft.com/office/drawing/2014/main" val="3214137400"/>
                    </a:ext>
                  </a:extLst>
                </a:gridCol>
                <a:gridCol w="1627038">
                  <a:extLst>
                    <a:ext uri="{9D8B030D-6E8A-4147-A177-3AD203B41FA5}">
                      <a16:colId xmlns:a16="http://schemas.microsoft.com/office/drawing/2014/main" val="617779102"/>
                    </a:ext>
                  </a:extLst>
                </a:gridCol>
                <a:gridCol w="1627038">
                  <a:extLst>
                    <a:ext uri="{9D8B030D-6E8A-4147-A177-3AD203B41FA5}">
                      <a16:colId xmlns:a16="http://schemas.microsoft.com/office/drawing/2014/main" val="1607574644"/>
                    </a:ext>
                  </a:extLst>
                </a:gridCol>
                <a:gridCol w="5673772">
                  <a:extLst>
                    <a:ext uri="{9D8B030D-6E8A-4147-A177-3AD203B41FA5}">
                      <a16:colId xmlns:a16="http://schemas.microsoft.com/office/drawing/2014/main" val="3337542929"/>
                    </a:ext>
                  </a:extLst>
                </a:gridCol>
              </a:tblGrid>
              <a:tr h="506742">
                <a:tc>
                  <a:txBody>
                    <a:bodyPr/>
                    <a:lstStyle/>
                    <a:p>
                      <a:pPr algn="ctr"/>
                      <a:r>
                        <a:rPr lang="zh-CN" altLang="en-US" sz="1600" b="1" dirty="0">
                          <a:solidFill>
                            <a:srgbClr val="59595A"/>
                          </a:solidFill>
                          <a:latin typeface="Gill Sans MT" panose="020B0502020104020203" pitchFamily="34" charset="0"/>
                          <a:ea typeface="+mj-ea"/>
                        </a:rPr>
                        <a:t>名称</a:t>
                      </a:r>
                    </a:p>
                  </a:txBody>
                  <a:tcPr anchor="ctr">
                    <a:solidFill>
                      <a:schemeClr val="tx2">
                        <a:lumMod val="20000"/>
                        <a:lumOff val="80000"/>
                      </a:schemeClr>
                    </a:solidFill>
                  </a:tcPr>
                </a:tc>
                <a:tc>
                  <a:txBody>
                    <a:bodyPr/>
                    <a:lstStyle/>
                    <a:p>
                      <a:pPr algn="ctr"/>
                      <a:r>
                        <a:rPr lang="zh-CN" altLang="en-US" sz="1600" b="1" dirty="0">
                          <a:solidFill>
                            <a:srgbClr val="59595A"/>
                          </a:solidFill>
                          <a:latin typeface="Gill Sans MT" panose="020B0502020104020203" pitchFamily="34" charset="0"/>
                          <a:ea typeface="+mj-ea"/>
                        </a:rPr>
                        <a:t>片上</a:t>
                      </a:r>
                      <a:r>
                        <a:rPr lang="en-US" altLang="zh-CN" sz="1600" b="1" dirty="0">
                          <a:solidFill>
                            <a:srgbClr val="59595A"/>
                          </a:solidFill>
                          <a:latin typeface="Gill Sans MT" panose="020B0502020104020203" pitchFamily="34" charset="0"/>
                          <a:ea typeface="+mj-ea"/>
                        </a:rPr>
                        <a:t>SRAM</a:t>
                      </a:r>
                      <a:endParaRPr lang="zh-CN" altLang="en-US" sz="1600" b="1" dirty="0">
                        <a:solidFill>
                          <a:srgbClr val="59595A"/>
                        </a:solidFill>
                        <a:latin typeface="Gill Sans MT" panose="020B0502020104020203" pitchFamily="34" charset="0"/>
                        <a:ea typeface="+mj-ea"/>
                      </a:endParaRPr>
                    </a:p>
                  </a:txBody>
                  <a:tcPr anchor="ctr">
                    <a:solidFill>
                      <a:schemeClr val="tx2">
                        <a:lumMod val="20000"/>
                        <a:lumOff val="80000"/>
                      </a:schemeClr>
                    </a:solidFill>
                  </a:tcPr>
                </a:tc>
                <a:tc>
                  <a:txBody>
                    <a:bodyPr/>
                    <a:lstStyle/>
                    <a:p>
                      <a:pPr algn="ctr"/>
                      <a:r>
                        <a:rPr lang="zh-CN" altLang="en-US" sz="1600" b="1" dirty="0">
                          <a:solidFill>
                            <a:srgbClr val="59595A"/>
                          </a:solidFill>
                          <a:latin typeface="Gill Sans MT" panose="020B0502020104020203" pitchFamily="34" charset="0"/>
                          <a:ea typeface="+mj-ea"/>
                        </a:rPr>
                        <a:t>算力</a:t>
                      </a:r>
                    </a:p>
                  </a:txBody>
                  <a:tcPr anchor="ctr">
                    <a:solidFill>
                      <a:schemeClr val="tx2">
                        <a:lumMod val="20000"/>
                        <a:lumOff val="80000"/>
                      </a:schemeClr>
                    </a:solidFill>
                  </a:tcPr>
                </a:tc>
                <a:tc>
                  <a:txBody>
                    <a:bodyPr/>
                    <a:lstStyle/>
                    <a:p>
                      <a:pPr algn="ctr"/>
                      <a:r>
                        <a:rPr lang="zh-CN" altLang="en-US" sz="1600" b="1" dirty="0">
                          <a:solidFill>
                            <a:srgbClr val="59595A"/>
                          </a:solidFill>
                          <a:latin typeface="Gill Sans MT" panose="020B0502020104020203" pitchFamily="34" charset="0"/>
                          <a:ea typeface="+mj-ea"/>
                        </a:rPr>
                        <a:t>备注</a:t>
                      </a:r>
                    </a:p>
                  </a:txBody>
                  <a:tcPr anchor="ctr">
                    <a:solidFill>
                      <a:schemeClr val="tx2">
                        <a:lumMod val="20000"/>
                        <a:lumOff val="80000"/>
                      </a:schemeClr>
                    </a:solidFill>
                  </a:tcPr>
                </a:tc>
                <a:extLst>
                  <a:ext uri="{0D108BD9-81ED-4DB2-BD59-A6C34878D82A}">
                    <a16:rowId xmlns:a16="http://schemas.microsoft.com/office/drawing/2014/main" val="2911731517"/>
                  </a:ext>
                </a:extLst>
              </a:tr>
              <a:tr h="862752">
                <a:tc>
                  <a:txBody>
                    <a:bodyPr/>
                    <a:lstStyle/>
                    <a:p>
                      <a:pPr algn="ctr"/>
                      <a:r>
                        <a:rPr lang="en-US" altLang="zh-CN" sz="1600" dirty="0">
                          <a:solidFill>
                            <a:srgbClr val="59595A"/>
                          </a:solidFill>
                          <a:latin typeface="Gill Sans MT" panose="020B0502020104020203" pitchFamily="34" charset="0"/>
                          <a:ea typeface="+mj-ea"/>
                        </a:rPr>
                        <a:t>DOJO</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D1</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440MB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362</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单芯片，</a:t>
                      </a:r>
                      <a:r>
                        <a:rPr lang="en-US" altLang="zh-CN" sz="1600" dirty="0">
                          <a:solidFill>
                            <a:srgbClr val="59595A"/>
                          </a:solidFill>
                          <a:latin typeface="Gill Sans MT" panose="020B0502020104020203" pitchFamily="34" charset="0"/>
                          <a:ea typeface="+mj-ea"/>
                        </a:rPr>
                        <a:t>354</a:t>
                      </a:r>
                      <a:r>
                        <a:rPr lang="zh-CN" altLang="en-US" sz="1600" dirty="0">
                          <a:solidFill>
                            <a:srgbClr val="59595A"/>
                          </a:solidFill>
                          <a:latin typeface="Gill Sans MT" panose="020B0502020104020203" pitchFamily="34" charset="0"/>
                          <a:ea typeface="+mj-ea"/>
                        </a:rPr>
                        <a:t>核心数，</a:t>
                      </a:r>
                      <a:r>
                        <a:rPr lang="en-US" altLang="zh-CN" sz="1600" dirty="0">
                          <a:solidFill>
                            <a:srgbClr val="59595A"/>
                          </a:solidFill>
                          <a:latin typeface="Gill Sans MT" panose="020B0502020104020203" pitchFamily="34" charset="0"/>
                          <a:ea typeface="+mj-ea"/>
                        </a:rPr>
                        <a:t>654mm2</a:t>
                      </a:r>
                      <a:endParaRPr lang="zh-CN" altLang="en-US" sz="1600" dirty="0">
                        <a:solidFill>
                          <a:srgbClr val="59595A"/>
                        </a:solidFill>
                        <a:latin typeface="Gill Sans MT" panose="020B0502020104020203" pitchFamily="34" charset="0"/>
                        <a:ea typeface="+mj-ea"/>
                      </a:endParaRPr>
                    </a:p>
                  </a:txBody>
                  <a:tcPr anchor="ctr"/>
                </a:tc>
                <a:extLst>
                  <a:ext uri="{0D108BD9-81ED-4DB2-BD59-A6C34878D82A}">
                    <a16:rowId xmlns:a16="http://schemas.microsoft.com/office/drawing/2014/main" val="4235343888"/>
                  </a:ext>
                </a:extLst>
              </a:tr>
              <a:tr h="862752">
                <a:tc>
                  <a:txBody>
                    <a:bodyPr/>
                    <a:lstStyle/>
                    <a:p>
                      <a:pPr algn="ctr"/>
                      <a:r>
                        <a:rPr lang="en-US" altLang="zh-CN" sz="1600" dirty="0">
                          <a:solidFill>
                            <a:srgbClr val="59595A"/>
                          </a:solidFill>
                          <a:latin typeface="Gill Sans MT" panose="020B0502020104020203" pitchFamily="34" charset="0"/>
                          <a:ea typeface="+mj-ea"/>
                        </a:rPr>
                        <a:t>A100</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40MB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312 TFLOPS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单芯片，</a:t>
                      </a:r>
                      <a:r>
                        <a:rPr lang="en-US" altLang="zh-CN" sz="1600" dirty="0">
                          <a:solidFill>
                            <a:srgbClr val="59595A"/>
                          </a:solidFill>
                          <a:latin typeface="Gill Sans MT" panose="020B0502020104020203" pitchFamily="34" charset="0"/>
                          <a:ea typeface="+mj-ea"/>
                        </a:rPr>
                        <a:t>128</a:t>
                      </a:r>
                      <a:r>
                        <a:rPr lang="zh-CN" altLang="en-US" sz="1600" dirty="0">
                          <a:solidFill>
                            <a:srgbClr val="59595A"/>
                          </a:solidFill>
                          <a:latin typeface="Gill Sans MT" panose="020B0502020104020203" pitchFamily="34" charset="0"/>
                          <a:ea typeface="+mj-ea"/>
                        </a:rPr>
                        <a:t>核心数</a:t>
                      </a:r>
                    </a:p>
                  </a:txBody>
                  <a:tcPr anchor="ctr"/>
                </a:tc>
                <a:extLst>
                  <a:ext uri="{0D108BD9-81ED-4DB2-BD59-A6C34878D82A}">
                    <a16:rowId xmlns:a16="http://schemas.microsoft.com/office/drawing/2014/main" val="2361064064"/>
                  </a:ext>
                </a:extLst>
              </a:tr>
            </a:tbl>
          </a:graphicData>
        </a:graphic>
      </p:graphicFrame>
    </p:spTree>
    <p:extLst>
      <p:ext uri="{BB962C8B-B14F-4D97-AF65-F5344CB8AC3E}">
        <p14:creationId xmlns:p14="http://schemas.microsoft.com/office/powerpoint/2010/main" val="3555038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A386B39-2759-7A44-9557-B3EC2C74BE71}"/>
              </a:ext>
            </a:extLst>
          </p:cNvPr>
          <p:cNvSpPr>
            <a:spLocks noGrp="1"/>
          </p:cNvSpPr>
          <p:nvPr>
            <p:ph type="title"/>
          </p:nvPr>
        </p:nvSpPr>
        <p:spPr/>
        <p:txBody>
          <a:bodyPr/>
          <a:lstStyle/>
          <a:p>
            <a:r>
              <a:rPr lang="en-US" altLang="zh-CN" dirty="0">
                <a:ea typeface="+mj-ea"/>
              </a:rPr>
              <a:t>DOJO</a:t>
            </a:r>
            <a:r>
              <a:rPr lang="zh-CN" altLang="en-US" dirty="0">
                <a:ea typeface="+mj-ea"/>
              </a:rPr>
              <a:t> </a:t>
            </a:r>
            <a:r>
              <a:rPr lang="zh-CN" altLang="en-US" dirty="0"/>
              <a:t>超级计算机系统</a:t>
            </a:r>
            <a:endParaRPr lang="zh-CN" altLang="en-US" dirty="0">
              <a:ea typeface="+mj-ea"/>
            </a:endParaRPr>
          </a:p>
        </p:txBody>
      </p:sp>
      <p:pic>
        <p:nvPicPr>
          <p:cNvPr id="10" name="图片 9">
            <a:extLst>
              <a:ext uri="{FF2B5EF4-FFF2-40B4-BE49-F238E27FC236}">
                <a16:creationId xmlns:a16="http://schemas.microsoft.com/office/drawing/2014/main" id="{FCC61090-B132-E946-9688-F0B61B4B65C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93690" y="2544508"/>
            <a:ext cx="3754686" cy="2126728"/>
          </a:xfrm>
          <a:prstGeom prst="rect">
            <a:avLst/>
          </a:prstGeom>
        </p:spPr>
      </p:pic>
      <p:pic>
        <p:nvPicPr>
          <p:cNvPr id="11" name="图片 10">
            <a:extLst>
              <a:ext uri="{FF2B5EF4-FFF2-40B4-BE49-F238E27FC236}">
                <a16:creationId xmlns:a16="http://schemas.microsoft.com/office/drawing/2014/main" id="{E6DD49D6-4444-5F46-923A-8E1A76FB1D6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276155" y="2544508"/>
            <a:ext cx="3754686" cy="2126728"/>
          </a:xfrm>
          <a:prstGeom prst="rect">
            <a:avLst/>
          </a:prstGeom>
        </p:spPr>
      </p:pic>
      <p:pic>
        <p:nvPicPr>
          <p:cNvPr id="12" name="图片 11">
            <a:extLst>
              <a:ext uri="{FF2B5EF4-FFF2-40B4-BE49-F238E27FC236}">
                <a16:creationId xmlns:a16="http://schemas.microsoft.com/office/drawing/2014/main" id="{14E5EF04-05EB-AE41-9E4F-9F9A40B114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58621" y="2564904"/>
            <a:ext cx="3754687" cy="2085936"/>
          </a:xfrm>
          <a:prstGeom prst="rect">
            <a:avLst/>
          </a:prstGeom>
        </p:spPr>
      </p:pic>
    </p:spTree>
    <p:extLst>
      <p:ext uri="{BB962C8B-B14F-4D97-AF65-F5344CB8AC3E}">
        <p14:creationId xmlns:p14="http://schemas.microsoft.com/office/powerpoint/2010/main" val="1468228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145013"/>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5023875"/>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华为昇腾 </a:t>
            </a:r>
            <a:r>
              <a:rPr lang="en-US" altLang="zh-CN" sz="2400" b="1" dirty="0">
                <a:solidFill>
                  <a:srgbClr val="374154"/>
                </a:solidFill>
                <a:latin typeface="Gill Sans MT" panose="020B0502020104020203" pitchFamily="34" charset="0"/>
              </a:rPr>
              <a:t>NPU</a:t>
            </a:r>
          </a:p>
          <a:p>
            <a:pPr lvl="1">
              <a:buFont typeface="Arial" panose="020B0604020202020204" pitchFamily="34" charset="0"/>
              <a:buChar char="•"/>
            </a:pPr>
            <a:r>
              <a:rPr lang="zh-CN" altLang="en-US" sz="2000" dirty="0">
                <a:solidFill>
                  <a:srgbClr val="374154"/>
                </a:solidFill>
                <a:latin typeface="Gill Sans MT" panose="020B0502020104020203" pitchFamily="34" charset="0"/>
              </a:rPr>
              <a:t>达芬奇架构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昇腾</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处理器</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谷歌 </a:t>
            </a:r>
            <a:r>
              <a:rPr lang="en-US" altLang="zh-CN" sz="2400" b="1" dirty="0">
                <a:solidFill>
                  <a:srgbClr val="374154"/>
                </a:solidFill>
                <a:latin typeface="Gill Sans MT" panose="020B0502020104020203" pitchFamily="34" charset="0"/>
              </a:rPr>
              <a:t>TPU</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核心脉动阵列</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系列架构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特斯拉 </a:t>
            </a:r>
            <a:r>
              <a:rPr lang="en-US" altLang="zh-CN" sz="2400" b="1" dirty="0">
                <a:solidFill>
                  <a:srgbClr val="374154"/>
                </a:solidFill>
                <a:latin typeface="Gill Sans MT" panose="020B0502020104020203" pitchFamily="34" charset="0"/>
              </a:rPr>
              <a:t>DOJO</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DOJO</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国内外其他</a:t>
            </a: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芯片</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芯片的思考</a:t>
            </a:r>
            <a:endParaRPr lang="en-US" altLang="zh-CN" sz="2000" dirty="0">
              <a:solidFill>
                <a:srgbClr val="374154"/>
              </a:solidFill>
              <a:latin typeface="Gill Sans MT" panose="020B0502020104020203" pitchFamily="34" charset="0"/>
            </a:endParaRPr>
          </a:p>
        </p:txBody>
      </p:sp>
      <p:sp>
        <p:nvSpPr>
          <p:cNvPr id="3" name="左大括号 2">
            <a:extLst>
              <a:ext uri="{FF2B5EF4-FFF2-40B4-BE49-F238E27FC236}">
                <a16:creationId xmlns:a16="http://schemas.microsoft.com/office/drawing/2014/main" id="{7E2C7A77-2B0A-C448-A3B9-BC0C5068C8D7}"/>
              </a:ext>
            </a:extLst>
          </p:cNvPr>
          <p:cNvSpPr/>
          <p:nvPr/>
        </p:nvSpPr>
        <p:spPr bwMode="auto">
          <a:xfrm>
            <a:off x="5378301" y="1412775"/>
            <a:ext cx="360040" cy="4784973"/>
          </a:xfrm>
          <a:prstGeom prst="leftBrace">
            <a:avLst>
              <a:gd name="adj1" fmla="val 8333"/>
              <a:gd name="adj2" fmla="val 83892"/>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429374647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p:txBody>
          <a:bodyPr/>
          <a:lstStyle/>
          <a:p>
            <a:pPr>
              <a:buSzPct val="100000"/>
              <a:buFont typeface="+mj-lt"/>
              <a:buAutoNum type="arabicPeriod"/>
            </a:pPr>
            <a:r>
              <a:rPr lang="en-US" altLang="zh-CN" sz="1200" dirty="0">
                <a:latin typeface="Gill Sans MT" panose="020B0502020104020203" pitchFamily="34" charset="0"/>
                <a:hlinkClick r:id="rId2"/>
              </a:rPr>
              <a:t>https://www.youtube.com/watch?v=uE2f7kiRhmw</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3"/>
              </a:rPr>
              <a:t>https://www.youtube.com/watch?v=QurtwJdb5Ew</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4"/>
              </a:rPr>
              <a:t>https://www.youtube.com/watch?v=DSw3IwsgNnc</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5"/>
              </a:rPr>
              <a:t>https://chipsandcheese.com/2022/09/01/hot-chips-34-teslas-dojo-microarchitecture/</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6"/>
              </a:rPr>
              <a:t>https://en.wikipedia.org/wiki/Tesla_Dojo</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7"/>
              </a:rPr>
              <a:t>https://www.qbitai.com/2022/08/37209.html</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8"/>
              </a:rPr>
              <a:t>https://zhidx.com/p/347884.html</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9"/>
              </a:rPr>
              <a:t>https://www.cnblogs.com/wujianming-110117/p/17115152.html</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0"/>
              </a:rPr>
              <a:t>https://mp.weixin.qq.com/s/xGytSXTW7-CL-O1V7y7QRw</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1"/>
              </a:rPr>
              <a:t>https://mp.weixin.qq.com/s/uBL4x4MJz1GiCf2a0gnnUQ</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2"/>
              </a:rPr>
              <a:t>https://mp.weixin.qq.com/s/N_sMmndpyiq0_qbdwq3MuA</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3"/>
              </a:rPr>
              <a:t>https://www.51cto.com/article/717372.html</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4"/>
              </a:rPr>
              <a:t>https://mp.weixin.qq.com/s/vmNsRVwmi3Azo-bPDanc2g</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2669680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基本内容</a:t>
            </a:r>
          </a:p>
          <a:p>
            <a:pPr lvl="1"/>
            <a:r>
              <a:rPr lang="en-US" altLang="zh-CN" sz="2400" dirty="0">
                <a:solidFill>
                  <a:srgbClr val="374154"/>
                </a:solidFill>
                <a:latin typeface="Gill Sans MT" panose="020B0502020104020203" pitchFamily="34" charset="0"/>
              </a:rPr>
              <a:t>DOJO</a:t>
            </a:r>
            <a:r>
              <a:rPr lang="zh-CN" altLang="en-US" sz="2400" dirty="0">
                <a:solidFill>
                  <a:srgbClr val="374154"/>
                </a:solidFill>
                <a:latin typeface="Gill Sans MT" panose="020B0502020104020203" pitchFamily="34" charset="0"/>
              </a:rPr>
              <a:t> 整体架构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DOJO</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DOJO</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 前端处理</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DOJO Core</a:t>
            </a:r>
            <a:r>
              <a:rPr lang="zh-CN" altLang="en-US" sz="2400" dirty="0">
                <a:solidFill>
                  <a:srgbClr val="374154"/>
                </a:solidFill>
                <a:latin typeface="Gill Sans MT" panose="020B0502020104020203" pitchFamily="34" charset="0"/>
              </a:rPr>
              <a:t> 执行引擎</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SRAM</a:t>
            </a:r>
            <a:r>
              <a:rPr lang="zh-CN" altLang="en-US" sz="2400" dirty="0">
                <a:solidFill>
                  <a:srgbClr val="374154"/>
                </a:solidFill>
                <a:latin typeface="Gill Sans MT" panose="020B0502020104020203" pitchFamily="34" charset="0"/>
              </a:rPr>
              <a:t> 与内存</a:t>
            </a:r>
            <a:endParaRPr lang="en-US" altLang="zh-CN" sz="2400" dirty="0">
              <a:solidFill>
                <a:srgbClr val="374154"/>
              </a:solidFill>
              <a:latin typeface="Gill Sans MT" panose="020B0502020104020203" pitchFamily="34" charset="0"/>
            </a:endParaRPr>
          </a:p>
          <a:p>
            <a:pPr lvl="1"/>
            <a:r>
              <a:rPr lang="zh-CN" altLang="en-US" sz="2400" dirty="0">
                <a:solidFill>
                  <a:srgbClr val="374154"/>
                </a:solidFill>
                <a:latin typeface="Gill Sans MT" panose="020B0502020104020203" pitchFamily="34" charset="0"/>
              </a:rPr>
              <a:t>内核与物理实现</a:t>
            </a:r>
            <a:endParaRPr lang="en-US" altLang="zh-CN" sz="2400" dirty="0">
              <a:solidFill>
                <a:srgbClr val="374154"/>
              </a:solidFill>
              <a:latin typeface="Gill Sans MT" panose="020B0502020104020203" pitchFamily="34" charset="0"/>
            </a:endParaRPr>
          </a:p>
          <a:p>
            <a:pPr lvl="1"/>
            <a:r>
              <a:rPr lang="zh-CN" altLang="en-US" sz="2400" dirty="0">
                <a:solidFill>
                  <a:srgbClr val="374154"/>
                </a:solidFill>
                <a:latin typeface="Gill Sans MT" panose="020B0502020104020203" pitchFamily="34" charset="0"/>
              </a:rPr>
              <a:t>问题与思考</a:t>
            </a:r>
            <a:endParaRPr lang="en-US" altLang="zh-CN" sz="2400" dirty="0">
              <a:solidFill>
                <a:srgbClr val="374154"/>
              </a:solidFill>
              <a:latin typeface="Gill Sans MT" panose="020B0502020104020203" pitchFamily="34" charset="0"/>
            </a:endParaRPr>
          </a:p>
        </p:txBody>
      </p:sp>
      <p:sp>
        <p:nvSpPr>
          <p:cNvPr id="4" name="左大括号 3">
            <a:extLst>
              <a:ext uri="{FF2B5EF4-FFF2-40B4-BE49-F238E27FC236}">
                <a16:creationId xmlns:a16="http://schemas.microsoft.com/office/drawing/2014/main" id="{9C58941A-A823-0340-B5F3-90369C428E8A}"/>
              </a:ext>
            </a:extLst>
          </p:cNvPr>
          <p:cNvSpPr/>
          <p:nvPr/>
        </p:nvSpPr>
        <p:spPr bwMode="auto">
          <a:xfrm flipH="1">
            <a:off x="4370189" y="3068960"/>
            <a:ext cx="360040" cy="1944216"/>
          </a:xfrm>
          <a:prstGeom prst="leftBrace">
            <a:avLst>
              <a:gd name="adj1" fmla="val 8333"/>
              <a:gd name="adj2" fmla="val 46810"/>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441405218">
                  <a:custGeom>
                    <a:avLst/>
                    <a:gdLst>
                      <a:gd name="connsiteX0" fmla="*/ 360040 w 360040"/>
                      <a:gd name="connsiteY0" fmla="*/ 1944216 h 1944216"/>
                      <a:gd name="connsiteX1" fmla="*/ 180020 w 360040"/>
                      <a:gd name="connsiteY1" fmla="*/ 1914214 h 1944216"/>
                      <a:gd name="connsiteX2" fmla="*/ 180020 w 360040"/>
                      <a:gd name="connsiteY2" fmla="*/ 1436893 h 1944216"/>
                      <a:gd name="connsiteX3" fmla="*/ 180020 w 360040"/>
                      <a:gd name="connsiteY3" fmla="*/ 940090 h 1944216"/>
                      <a:gd name="connsiteX4" fmla="*/ 0 w 360040"/>
                      <a:gd name="connsiteY4" fmla="*/ 910088 h 1944216"/>
                      <a:gd name="connsiteX5" fmla="*/ 180020 w 360040"/>
                      <a:gd name="connsiteY5" fmla="*/ 880086 h 1944216"/>
                      <a:gd name="connsiteX6" fmla="*/ 180020 w 360040"/>
                      <a:gd name="connsiteY6" fmla="*/ 463545 h 1944216"/>
                      <a:gd name="connsiteX7" fmla="*/ 180020 w 360040"/>
                      <a:gd name="connsiteY7" fmla="*/ 30002 h 1944216"/>
                      <a:gd name="connsiteX8" fmla="*/ 360040 w 360040"/>
                      <a:gd name="connsiteY8" fmla="*/ 0 h 1944216"/>
                      <a:gd name="connsiteX9" fmla="*/ 360040 w 360040"/>
                      <a:gd name="connsiteY9" fmla="*/ 589746 h 1944216"/>
                      <a:gd name="connsiteX10" fmla="*/ 360040 w 360040"/>
                      <a:gd name="connsiteY10" fmla="*/ 1218375 h 1944216"/>
                      <a:gd name="connsiteX11" fmla="*/ 360040 w 360040"/>
                      <a:gd name="connsiteY11" fmla="*/ 1944216 h 1944216"/>
                      <a:gd name="connsiteX0" fmla="*/ 360040 w 360040"/>
                      <a:gd name="connsiteY0" fmla="*/ 1944216 h 1944216"/>
                      <a:gd name="connsiteX1" fmla="*/ 180020 w 360040"/>
                      <a:gd name="connsiteY1" fmla="*/ 1914214 h 1944216"/>
                      <a:gd name="connsiteX2" fmla="*/ 180020 w 360040"/>
                      <a:gd name="connsiteY2" fmla="*/ 1417411 h 1944216"/>
                      <a:gd name="connsiteX3" fmla="*/ 180020 w 360040"/>
                      <a:gd name="connsiteY3" fmla="*/ 940090 h 1944216"/>
                      <a:gd name="connsiteX4" fmla="*/ 0 w 360040"/>
                      <a:gd name="connsiteY4" fmla="*/ 910088 h 1944216"/>
                      <a:gd name="connsiteX5" fmla="*/ 180020 w 360040"/>
                      <a:gd name="connsiteY5" fmla="*/ 880086 h 1944216"/>
                      <a:gd name="connsiteX6" fmla="*/ 180020 w 360040"/>
                      <a:gd name="connsiteY6" fmla="*/ 480547 h 1944216"/>
                      <a:gd name="connsiteX7" fmla="*/ 180020 w 360040"/>
                      <a:gd name="connsiteY7" fmla="*/ 30002 h 1944216"/>
                      <a:gd name="connsiteX8" fmla="*/ 360040 w 360040"/>
                      <a:gd name="connsiteY8"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0" h="1944216" stroke="0" extrusionOk="0">
                        <a:moveTo>
                          <a:pt x="360040" y="1944216"/>
                        </a:moveTo>
                        <a:cubicBezTo>
                          <a:pt x="257975" y="1946160"/>
                          <a:pt x="182425" y="1930259"/>
                          <a:pt x="180020" y="1914214"/>
                        </a:cubicBezTo>
                        <a:cubicBezTo>
                          <a:pt x="201469" y="1818540"/>
                          <a:pt x="194480" y="1551631"/>
                          <a:pt x="180020" y="1436893"/>
                        </a:cubicBezTo>
                        <a:cubicBezTo>
                          <a:pt x="165560" y="1322155"/>
                          <a:pt x="161808" y="1117862"/>
                          <a:pt x="180020" y="940090"/>
                        </a:cubicBezTo>
                        <a:cubicBezTo>
                          <a:pt x="177630" y="925573"/>
                          <a:pt x="111321" y="924565"/>
                          <a:pt x="0" y="910088"/>
                        </a:cubicBezTo>
                        <a:cubicBezTo>
                          <a:pt x="97483" y="913229"/>
                          <a:pt x="178858" y="894936"/>
                          <a:pt x="180020" y="880086"/>
                        </a:cubicBezTo>
                        <a:cubicBezTo>
                          <a:pt x="191200" y="682060"/>
                          <a:pt x="192870" y="621388"/>
                          <a:pt x="180020" y="463545"/>
                        </a:cubicBezTo>
                        <a:cubicBezTo>
                          <a:pt x="167170" y="305702"/>
                          <a:pt x="190375" y="231523"/>
                          <a:pt x="180020" y="30002"/>
                        </a:cubicBezTo>
                        <a:cubicBezTo>
                          <a:pt x="190306" y="12789"/>
                          <a:pt x="263509" y="139"/>
                          <a:pt x="360040" y="0"/>
                        </a:cubicBezTo>
                        <a:cubicBezTo>
                          <a:pt x="333664" y="287735"/>
                          <a:pt x="336029" y="421375"/>
                          <a:pt x="360040" y="589746"/>
                        </a:cubicBezTo>
                        <a:cubicBezTo>
                          <a:pt x="384051" y="758117"/>
                          <a:pt x="357580" y="987435"/>
                          <a:pt x="360040" y="1218375"/>
                        </a:cubicBezTo>
                        <a:cubicBezTo>
                          <a:pt x="362500" y="1449315"/>
                          <a:pt x="347249" y="1740007"/>
                          <a:pt x="360040" y="1944216"/>
                        </a:cubicBezTo>
                        <a:close/>
                      </a:path>
                      <a:path w="360040" h="1944216" fill="none" extrusionOk="0">
                        <a:moveTo>
                          <a:pt x="360040" y="1944216"/>
                        </a:moveTo>
                        <a:cubicBezTo>
                          <a:pt x="261787" y="1944882"/>
                          <a:pt x="181852" y="1931166"/>
                          <a:pt x="180020" y="1914214"/>
                        </a:cubicBezTo>
                        <a:cubicBezTo>
                          <a:pt x="204117" y="1683061"/>
                          <a:pt x="197275" y="1623381"/>
                          <a:pt x="180020" y="1417411"/>
                        </a:cubicBezTo>
                        <a:cubicBezTo>
                          <a:pt x="162765" y="1211441"/>
                          <a:pt x="177132" y="1077683"/>
                          <a:pt x="180020" y="940090"/>
                        </a:cubicBezTo>
                        <a:cubicBezTo>
                          <a:pt x="171167" y="924329"/>
                          <a:pt x="85730" y="895129"/>
                          <a:pt x="0" y="910088"/>
                        </a:cubicBezTo>
                        <a:cubicBezTo>
                          <a:pt x="98620" y="912868"/>
                          <a:pt x="180633" y="896582"/>
                          <a:pt x="180020" y="880086"/>
                        </a:cubicBezTo>
                        <a:cubicBezTo>
                          <a:pt x="171350" y="739518"/>
                          <a:pt x="191626" y="594508"/>
                          <a:pt x="180020" y="480547"/>
                        </a:cubicBezTo>
                        <a:cubicBezTo>
                          <a:pt x="168414" y="366586"/>
                          <a:pt x="201244" y="226816"/>
                          <a:pt x="180020" y="30002"/>
                        </a:cubicBezTo>
                        <a:cubicBezTo>
                          <a:pt x="190805" y="4701"/>
                          <a:pt x="252175" y="2905"/>
                          <a:pt x="360040"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C00000"/>
                </a:solidFill>
                <a:latin typeface="Futura Medium" panose="020B0602020204020303" pitchFamily="34" charset="-79"/>
                <a:cs typeface="Futura Medium" panose="020B0602020204020303" pitchFamily="34" charset="-79"/>
              </a:rPr>
              <a:t>DOJO</a:t>
            </a:r>
            <a:r>
              <a:rPr kumimoji="1" lang="zh-CN" altLang="en-US" sz="9600" b="1" dirty="0">
                <a:solidFill>
                  <a:srgbClr val="C00000"/>
                </a:solidFill>
                <a:latin typeface="Futura Medium" panose="020B0602020204020303" pitchFamily="34" charset="-79"/>
                <a:cs typeface="Futura Medium" panose="020B0602020204020303" pitchFamily="34" charset="-79"/>
              </a:rPr>
              <a:t> </a:t>
            </a:r>
            <a:endParaRPr kumimoji="1" lang="en-US" altLang="zh-CN" sz="9600" b="1" dirty="0">
              <a:solidFill>
                <a:srgbClr val="C00000"/>
              </a:solidFill>
              <a:latin typeface="Futura Medium" panose="020B0602020204020303" pitchFamily="34" charset="-79"/>
              <a:cs typeface="Futura Medium" panose="020B0602020204020303" pitchFamily="34" charset="-79"/>
            </a:endParaRPr>
          </a:p>
          <a:p>
            <a:pPr marL="0" indent="0" algn="ctr">
              <a:lnSpc>
                <a:spcPct val="10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整体架构介绍</a:t>
            </a:r>
          </a:p>
        </p:txBody>
      </p:sp>
    </p:spTree>
    <p:extLst>
      <p:ext uri="{BB962C8B-B14F-4D97-AF65-F5344CB8AC3E}">
        <p14:creationId xmlns:p14="http://schemas.microsoft.com/office/powerpoint/2010/main" val="181579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D1732C9-C2F3-DC41-85F0-476505F04F6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81757" y="1844824"/>
            <a:ext cx="11013711" cy="3748281"/>
          </a:xfrm>
          <a:prstGeom prst="rect">
            <a:avLst/>
          </a:prstGeom>
        </p:spPr>
      </p:pic>
      <p:sp>
        <p:nvSpPr>
          <p:cNvPr id="5" name="矩形 4">
            <a:extLst>
              <a:ext uri="{FF2B5EF4-FFF2-40B4-BE49-F238E27FC236}">
                <a16:creationId xmlns:a16="http://schemas.microsoft.com/office/drawing/2014/main" id="{C17F5748-CF6B-8248-AAAB-30DFFAA07D9C}"/>
              </a:ext>
            </a:extLst>
          </p:cNvPr>
          <p:cNvSpPr/>
          <p:nvPr/>
        </p:nvSpPr>
        <p:spPr>
          <a:xfrm>
            <a:off x="2320909" y="5589240"/>
            <a:ext cx="7536160" cy="523220"/>
          </a:xfrm>
          <a:prstGeom prst="rect">
            <a:avLst/>
          </a:prstGeom>
        </p:spPr>
        <p:txBody>
          <a:bodyPr wrap="square">
            <a:spAutoFit/>
          </a:bodyPr>
          <a:lstStyle/>
          <a:p>
            <a:pPr algn="ctr"/>
            <a:r>
              <a:rPr lang="en-US" altLang="zh-CN" sz="2800" dirty="0">
                <a:solidFill>
                  <a:schemeClr val="bg1">
                    <a:lumMod val="85000"/>
                  </a:schemeClr>
                </a:solidFill>
                <a:latin typeface="Gill Sans MT" panose="020B0502020104020203" pitchFamily="34" charset="0"/>
                <a:ea typeface="Microsoft YaHei" panose="020B0503020204020204" pitchFamily="34" charset="-122"/>
              </a:rPr>
              <a:t>DOJO</a:t>
            </a:r>
            <a:r>
              <a:rPr lang="zh-CN" altLang="en-US" sz="2800" dirty="0">
                <a:solidFill>
                  <a:schemeClr val="bg1">
                    <a:lumMod val="85000"/>
                  </a:schemeClr>
                </a:solidFill>
                <a:latin typeface="Gill Sans MT" panose="020B0502020104020203" pitchFamily="34" charset="0"/>
                <a:ea typeface="Microsoft YaHei" panose="020B0503020204020204" pitchFamily="34" charset="-122"/>
              </a:rPr>
              <a:t> 超级计算机系统</a:t>
            </a:r>
          </a:p>
        </p:txBody>
      </p:sp>
      <p:sp>
        <p:nvSpPr>
          <p:cNvPr id="9" name="标题 8">
            <a:extLst>
              <a:ext uri="{FF2B5EF4-FFF2-40B4-BE49-F238E27FC236}">
                <a16:creationId xmlns:a16="http://schemas.microsoft.com/office/drawing/2014/main" id="{7A6ACF74-2B82-8241-BB90-EA825902AD68}"/>
              </a:ext>
            </a:extLst>
          </p:cNvPr>
          <p:cNvSpPr>
            <a:spLocks noGrp="1"/>
          </p:cNvSpPr>
          <p:nvPr>
            <p:ph type="title"/>
          </p:nvPr>
        </p:nvSpPr>
        <p:spPr/>
        <p:txBody>
          <a:bodyPr/>
          <a:lstStyle/>
          <a:p>
            <a:r>
              <a:rPr lang="en-US" altLang="zh-CN" dirty="0">
                <a:solidFill>
                  <a:schemeClr val="tx1">
                    <a:lumMod val="95000"/>
                  </a:schemeClr>
                </a:solidFill>
                <a:ea typeface="Microsoft YaHei" panose="020B0503020204020204" pitchFamily="34" charset="-122"/>
              </a:rPr>
              <a:t>DOJO</a:t>
            </a:r>
            <a:r>
              <a:rPr lang="zh-CN" altLang="en-US" dirty="0">
                <a:solidFill>
                  <a:schemeClr val="tx1">
                    <a:lumMod val="95000"/>
                  </a:schemeClr>
                </a:solidFill>
                <a:ea typeface="Microsoft YaHei" panose="020B0503020204020204" pitchFamily="34" charset="-122"/>
              </a:rPr>
              <a:t> 超级计算机系统</a:t>
            </a:r>
            <a:endParaRPr lang="zh-CN" altLang="en-US" dirty="0">
              <a:solidFill>
                <a:schemeClr val="tx1">
                  <a:lumMod val="95000"/>
                </a:schemeClr>
              </a:solidFill>
            </a:endParaRPr>
          </a:p>
        </p:txBody>
      </p:sp>
    </p:spTree>
    <p:extLst>
      <p:ext uri="{BB962C8B-B14F-4D97-AF65-F5344CB8AC3E}">
        <p14:creationId xmlns:p14="http://schemas.microsoft.com/office/powerpoint/2010/main" val="3992058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0F37228-B366-9A43-958B-7A60E339F79D}"/>
              </a:ext>
            </a:extLst>
          </p:cNvPr>
          <p:cNvSpPr/>
          <p:nvPr/>
        </p:nvSpPr>
        <p:spPr>
          <a:xfrm>
            <a:off x="337741" y="5589240"/>
            <a:ext cx="11449272" cy="523220"/>
          </a:xfrm>
          <a:prstGeom prst="rect">
            <a:avLst/>
          </a:prstGeom>
        </p:spPr>
        <p:txBody>
          <a:bodyPr wrap="square">
            <a:spAutoFit/>
          </a:bodyPr>
          <a:lstStyle/>
          <a:p>
            <a:pPr algn="ctr"/>
            <a:r>
              <a:rPr lang="en-US" altLang="zh-CN" sz="2800" dirty="0">
                <a:solidFill>
                  <a:schemeClr val="bg1">
                    <a:lumMod val="85000"/>
                  </a:schemeClr>
                </a:solidFill>
                <a:latin typeface="Gill Sans MT" panose="020B0502020104020203" pitchFamily="34" charset="0"/>
                <a:ea typeface="Microsoft YaHei" panose="020B0503020204020204" pitchFamily="34" charset="-122"/>
              </a:rPr>
              <a:t>DOJO</a:t>
            </a:r>
            <a:r>
              <a:rPr lang="zh-CN" altLang="en-US" sz="2800" dirty="0">
                <a:solidFill>
                  <a:schemeClr val="bg1">
                    <a:lumMod val="85000"/>
                  </a:schemeClr>
                </a:solidFill>
                <a:latin typeface="Gill Sans MT" panose="020B0502020104020203" pitchFamily="34" charset="0"/>
                <a:ea typeface="Microsoft YaHei" panose="020B0503020204020204" pitchFamily="34" charset="-122"/>
              </a:rPr>
              <a:t> 超级计算机系统：</a:t>
            </a:r>
            <a:r>
              <a:rPr lang="en-US" altLang="zh-CN" sz="2800" dirty="0">
                <a:solidFill>
                  <a:schemeClr val="bg1">
                    <a:lumMod val="85000"/>
                  </a:schemeClr>
                </a:solidFill>
                <a:latin typeface="Gill Sans MT" panose="020B0502020104020203" pitchFamily="34" charset="0"/>
                <a:ea typeface="Microsoft YaHei" panose="020B0503020204020204" pitchFamily="34" charset="-122"/>
              </a:rPr>
              <a:t>D1</a:t>
            </a:r>
            <a:r>
              <a:rPr lang="zh-CN" altLang="en-US" sz="2800" dirty="0">
                <a:solidFill>
                  <a:schemeClr val="bg1">
                    <a:lumMod val="85000"/>
                  </a:schemeClr>
                </a:solidFill>
                <a:latin typeface="Gill Sans MT" panose="020B0502020104020203" pitchFamily="34" charset="0"/>
                <a:ea typeface="Microsoft YaHei" panose="020B0503020204020204" pitchFamily="34" charset="-122"/>
              </a:rPr>
              <a:t> 芯片、训练 </a:t>
            </a:r>
            <a:r>
              <a:rPr lang="en-US" altLang="zh-CN" sz="2800" dirty="0">
                <a:solidFill>
                  <a:schemeClr val="bg1">
                    <a:lumMod val="85000"/>
                  </a:schemeClr>
                </a:solidFill>
                <a:latin typeface="Gill Sans MT" panose="020B0502020104020203" pitchFamily="34" charset="0"/>
                <a:ea typeface="Microsoft YaHei" panose="020B0503020204020204" pitchFamily="34" charset="-122"/>
              </a:rPr>
              <a:t>Tile</a:t>
            </a:r>
            <a:r>
              <a:rPr lang="zh-CN" altLang="en-US" sz="2800" dirty="0">
                <a:solidFill>
                  <a:schemeClr val="bg1">
                    <a:lumMod val="85000"/>
                  </a:schemeClr>
                </a:solidFill>
                <a:latin typeface="Gill Sans MT" panose="020B0502020104020203" pitchFamily="34" charset="0"/>
                <a:ea typeface="Microsoft YaHei" panose="020B0503020204020204" pitchFamily="34" charset="-122"/>
              </a:rPr>
              <a:t> 和 </a:t>
            </a:r>
            <a:r>
              <a:rPr lang="en-US" altLang="zh-CN" sz="2800" dirty="0">
                <a:solidFill>
                  <a:schemeClr val="bg1">
                    <a:lumMod val="85000"/>
                  </a:schemeClr>
                </a:solidFill>
                <a:latin typeface="Gill Sans MT" panose="020B0502020104020203" pitchFamily="34" charset="0"/>
                <a:ea typeface="Microsoft YaHei" panose="020B0503020204020204" pitchFamily="34" charset="-122"/>
              </a:rPr>
              <a:t>ExaPOD</a:t>
            </a:r>
            <a:r>
              <a:rPr lang="zh-CN" altLang="en-US" sz="2800" dirty="0">
                <a:solidFill>
                  <a:schemeClr val="bg1">
                    <a:lumMod val="85000"/>
                  </a:schemeClr>
                </a:solidFill>
                <a:latin typeface="Gill Sans MT" panose="020B0502020104020203" pitchFamily="34" charset="0"/>
                <a:ea typeface="Microsoft YaHei" panose="020B0503020204020204" pitchFamily="34" charset="-122"/>
              </a:rPr>
              <a:t> 集群</a:t>
            </a:r>
          </a:p>
        </p:txBody>
      </p:sp>
      <p:pic>
        <p:nvPicPr>
          <p:cNvPr id="11" name="图片 10">
            <a:extLst>
              <a:ext uri="{FF2B5EF4-FFF2-40B4-BE49-F238E27FC236}">
                <a16:creationId xmlns:a16="http://schemas.microsoft.com/office/drawing/2014/main" id="{4403CCAD-1529-DD4E-867A-1013C5068DD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16251" y="1268760"/>
            <a:ext cx="11402400" cy="5034826"/>
          </a:xfrm>
          <a:prstGeom prst="rect">
            <a:avLst/>
          </a:prstGeom>
        </p:spPr>
      </p:pic>
      <p:sp>
        <p:nvSpPr>
          <p:cNvPr id="12" name="标题 8">
            <a:extLst>
              <a:ext uri="{FF2B5EF4-FFF2-40B4-BE49-F238E27FC236}">
                <a16:creationId xmlns:a16="http://schemas.microsoft.com/office/drawing/2014/main" id="{32B2AD5C-8E8B-9D43-9F8A-479532DABE9E}"/>
              </a:ext>
            </a:extLst>
          </p:cNvPr>
          <p:cNvSpPr>
            <a:spLocks noGrp="1"/>
          </p:cNvSpPr>
          <p:nvPr>
            <p:ph type="title"/>
          </p:nvPr>
        </p:nvSpPr>
        <p:spPr/>
        <p:txBody>
          <a:bodyPr/>
          <a:lstStyle/>
          <a:p>
            <a:r>
              <a:rPr lang="en-US" altLang="zh-CN" dirty="0">
                <a:solidFill>
                  <a:schemeClr val="tx1">
                    <a:lumMod val="95000"/>
                  </a:schemeClr>
                </a:solidFill>
                <a:ea typeface="Microsoft YaHei" panose="020B0503020204020204" pitchFamily="34" charset="-122"/>
              </a:rPr>
              <a:t>DOJO</a:t>
            </a:r>
            <a:r>
              <a:rPr lang="zh-CN" altLang="en-US" dirty="0">
                <a:solidFill>
                  <a:schemeClr val="tx1">
                    <a:lumMod val="95000"/>
                  </a:schemeClr>
                </a:solidFill>
                <a:ea typeface="Microsoft YaHei" panose="020B0503020204020204" pitchFamily="34" charset="-122"/>
              </a:rPr>
              <a:t> 超级计算机系统</a:t>
            </a:r>
            <a:endParaRPr lang="zh-CN" altLang="en-US" dirty="0">
              <a:solidFill>
                <a:schemeClr val="tx1">
                  <a:lumMod val="95000"/>
                </a:schemeClr>
              </a:solidFill>
            </a:endParaRPr>
          </a:p>
        </p:txBody>
      </p:sp>
    </p:spTree>
    <p:extLst>
      <p:ext uri="{BB962C8B-B14F-4D97-AF65-F5344CB8AC3E}">
        <p14:creationId xmlns:p14="http://schemas.microsoft.com/office/powerpoint/2010/main" val="1075631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76B30D0-CF68-CC4E-BC71-FD26F7AFA3F8}"/>
              </a:ext>
            </a:extLst>
          </p:cNvPr>
          <p:cNvPicPr>
            <a:picLocks noChangeAspect="1"/>
          </p:cNvPicPr>
          <p:nvPr/>
        </p:nvPicPr>
        <p:blipFill>
          <a:blip r:embed="rId2"/>
          <a:stretch>
            <a:fillRect/>
          </a:stretch>
        </p:blipFill>
        <p:spPr>
          <a:xfrm>
            <a:off x="1636722" y="2276872"/>
            <a:ext cx="8923317" cy="4261605"/>
          </a:xfrm>
          <a:prstGeom prst="rect">
            <a:avLst/>
          </a:prstGeom>
        </p:spPr>
      </p:pic>
      <p:sp>
        <p:nvSpPr>
          <p:cNvPr id="2" name="标题 1">
            <a:extLst>
              <a:ext uri="{FF2B5EF4-FFF2-40B4-BE49-F238E27FC236}">
                <a16:creationId xmlns:a16="http://schemas.microsoft.com/office/drawing/2014/main" id="{B6BA13DC-D103-5F4F-91D5-BDB0B05FA5C3}"/>
              </a:ext>
            </a:extLst>
          </p:cNvPr>
          <p:cNvSpPr>
            <a:spLocks noGrp="1"/>
          </p:cNvSpPr>
          <p:nvPr>
            <p:ph type="title"/>
          </p:nvPr>
        </p:nvSpPr>
        <p:spPr/>
        <p:txBody>
          <a:bodyPr/>
          <a:lstStyle/>
          <a:p>
            <a:r>
              <a:rPr lang="en-US" altLang="zh-CN" dirty="0"/>
              <a:t>DOJO</a:t>
            </a:r>
            <a:r>
              <a:rPr lang="zh-CN" altLang="en-US" dirty="0"/>
              <a:t> 超级计算机系统</a:t>
            </a:r>
            <a:endParaRPr kumimoji="1" lang="zh-CN" altLang="en-US" dirty="0"/>
          </a:p>
        </p:txBody>
      </p:sp>
      <p:sp>
        <p:nvSpPr>
          <p:cNvPr id="3" name="内容占位符 2">
            <a:extLst>
              <a:ext uri="{FF2B5EF4-FFF2-40B4-BE49-F238E27FC236}">
                <a16:creationId xmlns:a16="http://schemas.microsoft.com/office/drawing/2014/main" id="{1A978067-849B-6644-B26F-EB1506E61A25}"/>
              </a:ext>
            </a:extLst>
          </p:cNvPr>
          <p:cNvSpPr>
            <a:spLocks noGrp="1"/>
          </p:cNvSpPr>
          <p:nvPr>
            <p:ph sz="half" idx="1"/>
          </p:nvPr>
        </p:nvSpPr>
        <p:spPr>
          <a:xfrm>
            <a:off x="623635" y="1124744"/>
            <a:ext cx="10963473" cy="925336"/>
          </a:xfrm>
        </p:spPr>
        <p:txBody>
          <a:bodyPr/>
          <a:lstStyle/>
          <a:p>
            <a:r>
              <a:rPr lang="zh-CN" altLang="en-US" sz="1800" dirty="0">
                <a:solidFill>
                  <a:schemeClr val="tx1">
                    <a:lumMod val="85000"/>
                  </a:schemeClr>
                </a:solidFill>
              </a:rPr>
              <a:t>每个 </a:t>
            </a:r>
            <a:r>
              <a:rPr lang="en-US" altLang="zh-CN" sz="1800" dirty="0">
                <a:solidFill>
                  <a:schemeClr val="tx1">
                    <a:lumMod val="85000"/>
                  </a:schemeClr>
                </a:solidFill>
              </a:rPr>
              <a:t>DOJO</a:t>
            </a:r>
            <a:r>
              <a:rPr lang="zh-CN" altLang="en-US" sz="1800" dirty="0">
                <a:solidFill>
                  <a:schemeClr val="tx1">
                    <a:lumMod val="85000"/>
                  </a:schemeClr>
                </a:solidFill>
              </a:rPr>
              <a:t> 节点都有一个内核，具有</a:t>
            </a:r>
            <a:r>
              <a:rPr lang="en-US" altLang="zh-CN" sz="1800" dirty="0">
                <a:solidFill>
                  <a:schemeClr val="tx1">
                    <a:lumMod val="85000"/>
                  </a:schemeClr>
                </a:solidFill>
              </a:rPr>
              <a:t>CPU</a:t>
            </a:r>
            <a:r>
              <a:rPr lang="zh-CN" altLang="en-US" sz="1800" dirty="0">
                <a:solidFill>
                  <a:schemeClr val="tx1">
                    <a:lumMod val="85000"/>
                  </a:schemeClr>
                </a:solidFill>
              </a:rPr>
              <a:t>专用内存和 </a:t>
            </a:r>
            <a:r>
              <a:rPr lang="en-US" altLang="zh-CN" sz="1800" dirty="0">
                <a:solidFill>
                  <a:schemeClr val="tx1">
                    <a:lumMod val="85000"/>
                  </a:schemeClr>
                </a:solidFill>
              </a:rPr>
              <a:t>I/O</a:t>
            </a:r>
            <a:r>
              <a:rPr lang="zh-CN" altLang="en-US" sz="1800" dirty="0">
                <a:solidFill>
                  <a:schemeClr val="tx1">
                    <a:lumMod val="85000"/>
                  </a:schemeClr>
                </a:solidFill>
              </a:rPr>
              <a:t>接口。每个内核拥有一个 </a:t>
            </a:r>
            <a:r>
              <a:rPr lang="en-US" altLang="zh-CN" sz="1800" dirty="0">
                <a:solidFill>
                  <a:schemeClr val="tx1">
                    <a:lumMod val="85000"/>
                  </a:schemeClr>
                </a:solidFill>
              </a:rPr>
              <a:t>1.25MB</a:t>
            </a:r>
            <a:r>
              <a:rPr lang="zh-CN" altLang="en-US" sz="1800" dirty="0">
                <a:solidFill>
                  <a:schemeClr val="tx1">
                    <a:lumMod val="85000"/>
                  </a:schemeClr>
                </a:solidFill>
              </a:rPr>
              <a:t> 的 </a:t>
            </a:r>
            <a:r>
              <a:rPr lang="en-US" altLang="zh-CN" sz="1800" dirty="0">
                <a:solidFill>
                  <a:schemeClr val="tx1">
                    <a:lumMod val="85000"/>
                  </a:schemeClr>
                </a:solidFill>
              </a:rPr>
              <a:t>SRAM</a:t>
            </a:r>
            <a:r>
              <a:rPr lang="zh-CN" altLang="en-US" sz="1800" dirty="0">
                <a:solidFill>
                  <a:schemeClr val="tx1">
                    <a:lumMod val="85000"/>
                  </a:schemeClr>
                </a:solidFill>
              </a:rPr>
              <a:t> 作为主存。其中 </a:t>
            </a:r>
            <a:r>
              <a:rPr lang="en-US" altLang="zh-CN" sz="1800" dirty="0">
                <a:solidFill>
                  <a:schemeClr val="tx1">
                    <a:lumMod val="85000"/>
                  </a:schemeClr>
                </a:solidFill>
              </a:rPr>
              <a:t>SRAM</a:t>
            </a:r>
            <a:r>
              <a:rPr lang="zh-CN" altLang="en-US" sz="1800" dirty="0">
                <a:solidFill>
                  <a:schemeClr val="tx1">
                    <a:lumMod val="85000"/>
                  </a:schemeClr>
                </a:solidFill>
              </a:rPr>
              <a:t> 能以 </a:t>
            </a:r>
            <a:r>
              <a:rPr lang="en-US" altLang="zh-CN" sz="1800" dirty="0">
                <a:solidFill>
                  <a:schemeClr val="tx1">
                    <a:lumMod val="85000"/>
                  </a:schemeClr>
                </a:solidFill>
              </a:rPr>
              <a:t>400GB/s</a:t>
            </a:r>
            <a:r>
              <a:rPr lang="zh-CN" altLang="en-US" sz="1800" dirty="0">
                <a:solidFill>
                  <a:schemeClr val="tx1">
                    <a:lumMod val="85000"/>
                  </a:schemeClr>
                </a:solidFill>
              </a:rPr>
              <a:t> 速度加载，并以 </a:t>
            </a:r>
            <a:r>
              <a:rPr lang="en-US" altLang="zh-CN" sz="1800" dirty="0">
                <a:solidFill>
                  <a:schemeClr val="tx1">
                    <a:lumMod val="85000"/>
                  </a:schemeClr>
                </a:solidFill>
              </a:rPr>
              <a:t>270GB/s</a:t>
            </a:r>
            <a:r>
              <a:rPr lang="zh-CN" altLang="en-US" sz="1800" dirty="0">
                <a:solidFill>
                  <a:schemeClr val="tx1">
                    <a:lumMod val="85000"/>
                  </a:schemeClr>
                </a:solidFill>
              </a:rPr>
              <a:t> 存储。</a:t>
            </a:r>
          </a:p>
        </p:txBody>
      </p:sp>
    </p:spTree>
    <p:extLst>
      <p:ext uri="{BB962C8B-B14F-4D97-AF65-F5344CB8AC3E}">
        <p14:creationId xmlns:p14="http://schemas.microsoft.com/office/powerpoint/2010/main" val="3073799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4CEE34-40DC-FD47-B7D1-8F5B66F15F6A}"/>
              </a:ext>
            </a:extLst>
          </p:cNvPr>
          <p:cNvSpPr>
            <a:spLocks noGrp="1"/>
          </p:cNvSpPr>
          <p:nvPr>
            <p:ph type="title"/>
          </p:nvPr>
        </p:nvSpPr>
        <p:spPr/>
        <p:txBody>
          <a:bodyPr/>
          <a:lstStyle/>
          <a:p>
            <a:r>
              <a:rPr lang="en-US" altLang="zh-CN" dirty="0"/>
              <a:t>DOJO</a:t>
            </a:r>
            <a:r>
              <a:rPr lang="zh-CN" altLang="en-US" dirty="0"/>
              <a:t> 超级计算机系统</a:t>
            </a:r>
            <a:endParaRPr kumimoji="1" lang="zh-CN" altLang="en-US" dirty="0"/>
          </a:p>
        </p:txBody>
      </p:sp>
      <p:sp>
        <p:nvSpPr>
          <p:cNvPr id="3" name="内容占位符 2">
            <a:extLst>
              <a:ext uri="{FF2B5EF4-FFF2-40B4-BE49-F238E27FC236}">
                <a16:creationId xmlns:a16="http://schemas.microsoft.com/office/drawing/2014/main" id="{9149E81F-8841-0343-883C-BDFB07914F3C}"/>
              </a:ext>
            </a:extLst>
          </p:cNvPr>
          <p:cNvSpPr>
            <a:spLocks noGrp="1"/>
          </p:cNvSpPr>
          <p:nvPr>
            <p:ph sz="half" idx="1"/>
          </p:nvPr>
        </p:nvSpPr>
        <p:spPr/>
        <p:txBody>
          <a:bodyPr/>
          <a:lstStyle/>
          <a:p>
            <a:r>
              <a:rPr lang="en-US" altLang="zh-CN" sz="1800" dirty="0">
                <a:solidFill>
                  <a:schemeClr val="tx1">
                    <a:lumMod val="85000"/>
                  </a:schemeClr>
                </a:solidFill>
                <a:ea typeface="Microsoft YaHei" panose="020B0503020204020204" pitchFamily="34" charset="-122"/>
              </a:rPr>
              <a:t>D1</a:t>
            </a:r>
            <a:r>
              <a:rPr lang="zh-CN" altLang="en-US" sz="1800" dirty="0">
                <a:solidFill>
                  <a:schemeClr val="tx1">
                    <a:lumMod val="85000"/>
                  </a:schemeClr>
                </a:solidFill>
                <a:ea typeface="Microsoft YaHei" panose="020B0503020204020204" pitchFamily="34" charset="-122"/>
              </a:rPr>
              <a:t> 采用台积电 </a:t>
            </a:r>
            <a:r>
              <a:rPr lang="en-US" altLang="zh-CN" sz="1800" dirty="0">
                <a:solidFill>
                  <a:schemeClr val="tx1">
                    <a:lumMod val="85000"/>
                  </a:schemeClr>
                </a:solidFill>
                <a:ea typeface="Microsoft YaHei" panose="020B0503020204020204" pitchFamily="34" charset="-122"/>
              </a:rPr>
              <a:t>7nm</a:t>
            </a:r>
            <a:r>
              <a:rPr lang="zh-CN" altLang="en-US" sz="1800" dirty="0">
                <a:solidFill>
                  <a:schemeClr val="tx1">
                    <a:lumMod val="85000"/>
                  </a:schemeClr>
                </a:solidFill>
                <a:ea typeface="Microsoft YaHei" panose="020B0503020204020204" pitchFamily="34" charset="-122"/>
              </a:rPr>
              <a:t> 制程工艺，</a:t>
            </a:r>
            <a:r>
              <a:rPr lang="en-US" altLang="zh-CN" sz="1800" dirty="0">
                <a:solidFill>
                  <a:schemeClr val="tx1">
                    <a:lumMod val="85000"/>
                  </a:schemeClr>
                </a:solidFill>
                <a:ea typeface="Microsoft YaHei" panose="020B0503020204020204" pitchFamily="34" charset="-122"/>
              </a:rPr>
              <a:t>645mm²</a:t>
            </a:r>
            <a:r>
              <a:rPr lang="zh-CN" altLang="en-US" sz="1800" dirty="0">
                <a:solidFill>
                  <a:schemeClr val="tx1">
                    <a:lumMod val="85000"/>
                  </a:schemeClr>
                </a:solidFill>
                <a:ea typeface="Microsoft YaHei" panose="020B0503020204020204" pitchFamily="34" charset="-122"/>
              </a:rPr>
              <a:t> 面积上拥有 </a:t>
            </a:r>
            <a:r>
              <a:rPr lang="en-US" altLang="zh-CN" sz="1800" dirty="0">
                <a:solidFill>
                  <a:schemeClr val="tx1">
                    <a:lumMod val="85000"/>
                  </a:schemeClr>
                </a:solidFill>
                <a:ea typeface="Microsoft YaHei" panose="020B0503020204020204" pitchFamily="34" charset="-122"/>
              </a:rPr>
              <a:t>500</a:t>
            </a:r>
            <a:r>
              <a:rPr lang="zh-CN" altLang="en-US" sz="1800" dirty="0">
                <a:solidFill>
                  <a:schemeClr val="tx1">
                    <a:lumMod val="85000"/>
                  </a:schemeClr>
                </a:solidFill>
                <a:ea typeface="Microsoft YaHei" panose="020B0503020204020204" pitchFamily="34" charset="-122"/>
              </a:rPr>
              <a:t> 亿颗晶体管，</a:t>
            </a:r>
            <a:r>
              <a:rPr lang="en-US" altLang="zh-CN" sz="1800" dirty="0">
                <a:solidFill>
                  <a:schemeClr val="tx1">
                    <a:lumMod val="85000"/>
                  </a:schemeClr>
                </a:solidFill>
                <a:ea typeface="Microsoft YaHei" panose="020B0503020204020204" pitchFamily="34" charset="-122"/>
              </a:rPr>
              <a:t>BF16</a:t>
            </a:r>
            <a:r>
              <a:rPr lang="zh-CN" altLang="en-US" sz="1800" dirty="0">
                <a:solidFill>
                  <a:schemeClr val="tx1">
                    <a:lumMod val="85000"/>
                  </a:schemeClr>
                </a:solidFill>
                <a:ea typeface="Microsoft YaHei" panose="020B0503020204020204" pitchFamily="34" charset="-122"/>
              </a:rPr>
              <a:t>、</a:t>
            </a:r>
            <a:r>
              <a:rPr lang="en-US" altLang="zh-CN" sz="1800" dirty="0">
                <a:solidFill>
                  <a:schemeClr val="tx1">
                    <a:lumMod val="85000"/>
                  </a:schemeClr>
                </a:solidFill>
                <a:ea typeface="Microsoft YaHei" panose="020B0503020204020204" pitchFamily="34" charset="-122"/>
              </a:rPr>
              <a:t>CFP8</a:t>
            </a:r>
            <a:r>
              <a:rPr lang="zh-CN" altLang="en-US" sz="1800" dirty="0">
                <a:solidFill>
                  <a:schemeClr val="tx1">
                    <a:lumMod val="85000"/>
                  </a:schemeClr>
                </a:solidFill>
                <a:ea typeface="Microsoft YaHei" panose="020B0503020204020204" pitchFamily="34" charset="-122"/>
              </a:rPr>
              <a:t> 算力可达 </a:t>
            </a:r>
            <a:r>
              <a:rPr lang="en-US" altLang="zh-CN" sz="1800" dirty="0">
                <a:solidFill>
                  <a:schemeClr val="tx1">
                    <a:lumMod val="85000"/>
                  </a:schemeClr>
                </a:solidFill>
                <a:ea typeface="Microsoft YaHei" panose="020B0503020204020204" pitchFamily="34" charset="-122"/>
              </a:rPr>
              <a:t>362TFLOPS</a:t>
            </a:r>
            <a:r>
              <a:rPr lang="zh-CN" altLang="en-US" sz="1800" dirty="0">
                <a:solidFill>
                  <a:schemeClr val="tx1">
                    <a:lumMod val="85000"/>
                  </a:schemeClr>
                </a:solidFill>
                <a:ea typeface="Microsoft YaHei" panose="020B0503020204020204" pitchFamily="34" charset="-122"/>
              </a:rPr>
              <a:t>，</a:t>
            </a:r>
            <a:r>
              <a:rPr lang="en-US" altLang="zh-CN" sz="1800" dirty="0">
                <a:solidFill>
                  <a:schemeClr val="tx1">
                    <a:lumMod val="85000"/>
                  </a:schemeClr>
                </a:solidFill>
                <a:ea typeface="Microsoft YaHei" panose="020B0503020204020204" pitchFamily="34" charset="-122"/>
              </a:rPr>
              <a:t>FP32</a:t>
            </a:r>
            <a:r>
              <a:rPr lang="zh-CN" altLang="en-US" sz="1800" dirty="0">
                <a:solidFill>
                  <a:schemeClr val="tx1">
                    <a:lumMod val="85000"/>
                  </a:schemeClr>
                </a:solidFill>
                <a:ea typeface="Microsoft YaHei" panose="020B0503020204020204" pitchFamily="34" charset="-122"/>
              </a:rPr>
              <a:t> 算力可达 </a:t>
            </a:r>
            <a:r>
              <a:rPr lang="en-US" altLang="zh-CN" sz="1800" dirty="0">
                <a:solidFill>
                  <a:schemeClr val="tx1">
                    <a:lumMod val="85000"/>
                  </a:schemeClr>
                </a:solidFill>
                <a:ea typeface="Microsoft YaHei" panose="020B0503020204020204" pitchFamily="34" charset="-122"/>
              </a:rPr>
              <a:t>22.6TFLOPS</a:t>
            </a:r>
            <a:r>
              <a:rPr lang="zh-CN" altLang="en-US" sz="1800" dirty="0">
                <a:solidFill>
                  <a:schemeClr val="tx1">
                    <a:lumMod val="85000"/>
                  </a:schemeClr>
                </a:solidFill>
                <a:ea typeface="Microsoft YaHei" panose="020B0503020204020204" pitchFamily="34" charset="-122"/>
              </a:rPr>
              <a:t>，</a:t>
            </a:r>
            <a:r>
              <a:rPr lang="en-US" altLang="zh-CN" sz="1800" dirty="0">
                <a:solidFill>
                  <a:schemeClr val="tx1">
                    <a:lumMod val="85000"/>
                  </a:schemeClr>
                </a:solidFill>
                <a:ea typeface="Microsoft YaHei" panose="020B0503020204020204" pitchFamily="34" charset="-122"/>
              </a:rPr>
              <a:t>TDP</a:t>
            </a:r>
            <a:r>
              <a:rPr lang="zh-CN" altLang="en-US" sz="1800" dirty="0">
                <a:solidFill>
                  <a:schemeClr val="tx1">
                    <a:lumMod val="85000"/>
                  </a:schemeClr>
                </a:solidFill>
                <a:ea typeface="Microsoft YaHei" panose="020B0503020204020204" pitchFamily="34" charset="-122"/>
              </a:rPr>
              <a:t>（热设计功耗）为 </a:t>
            </a:r>
            <a:r>
              <a:rPr lang="en-US" altLang="zh-CN" sz="1800" dirty="0">
                <a:solidFill>
                  <a:schemeClr val="tx1">
                    <a:lumMod val="85000"/>
                  </a:schemeClr>
                </a:solidFill>
                <a:ea typeface="Microsoft YaHei" panose="020B0503020204020204" pitchFamily="34" charset="-122"/>
              </a:rPr>
              <a:t>400W</a:t>
            </a:r>
            <a:r>
              <a:rPr lang="zh-CN" altLang="en-US" sz="1800" dirty="0">
                <a:solidFill>
                  <a:schemeClr val="tx1">
                    <a:lumMod val="85000"/>
                  </a:schemeClr>
                </a:solidFill>
                <a:ea typeface="Microsoft YaHei" panose="020B0503020204020204" pitchFamily="34" charset="-122"/>
              </a:rPr>
              <a:t>。</a:t>
            </a:r>
          </a:p>
        </p:txBody>
      </p:sp>
      <p:pic>
        <p:nvPicPr>
          <p:cNvPr id="4" name="图片 3">
            <a:extLst>
              <a:ext uri="{FF2B5EF4-FFF2-40B4-BE49-F238E27FC236}">
                <a16:creationId xmlns:a16="http://schemas.microsoft.com/office/drawing/2014/main" id="{79DBDB38-1D4D-F348-A87A-86FA2B418069}"/>
              </a:ext>
            </a:extLst>
          </p:cNvPr>
          <p:cNvPicPr>
            <a:picLocks noChangeAspect="1"/>
          </p:cNvPicPr>
          <p:nvPr/>
        </p:nvPicPr>
        <p:blipFill>
          <a:blip r:embed="rId2"/>
          <a:stretch>
            <a:fillRect/>
          </a:stretch>
        </p:blipFill>
        <p:spPr>
          <a:xfrm>
            <a:off x="1281543" y="2404350"/>
            <a:ext cx="9633675" cy="3990104"/>
          </a:xfrm>
          <a:prstGeom prst="rect">
            <a:avLst/>
          </a:prstGeom>
        </p:spPr>
      </p:pic>
    </p:spTree>
    <p:extLst>
      <p:ext uri="{BB962C8B-B14F-4D97-AF65-F5344CB8AC3E}">
        <p14:creationId xmlns:p14="http://schemas.microsoft.com/office/powerpoint/2010/main" val="1107316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1AF37772-362F-1647-B372-D0B2CFCE75A4}"/>
              </a:ext>
            </a:extLst>
          </p:cNvPr>
          <p:cNvSpPr/>
          <p:nvPr/>
        </p:nvSpPr>
        <p:spPr>
          <a:xfrm>
            <a:off x="568114" y="1335581"/>
            <a:ext cx="11017224" cy="874470"/>
          </a:xfrm>
          <a:prstGeom prst="rect">
            <a:avLst/>
          </a:prstGeom>
        </p:spPr>
        <p:txBody>
          <a:bodyPr wrap="square">
            <a:spAutoFit/>
          </a:bodyPr>
          <a:lstStyle/>
          <a:p>
            <a:pPr algn="just">
              <a:lnSpc>
                <a:spcPct val="150000"/>
              </a:lnSpc>
            </a:pPr>
            <a:r>
              <a:rPr lang="zh-CN" altLang="en-US" dirty="0">
                <a:solidFill>
                  <a:schemeClr val="tx1">
                    <a:lumMod val="85000"/>
                  </a:schemeClr>
                </a:solidFill>
                <a:latin typeface="Gill Sans MT" panose="020B0502020104020203" pitchFamily="34" charset="0"/>
                <a:ea typeface="Microsoft YaHei" panose="020B0503020204020204" pitchFamily="34" charset="-122"/>
              </a:rPr>
              <a:t>基于</a:t>
            </a:r>
            <a:r>
              <a:rPr lang="en-US" altLang="zh-CN" dirty="0">
                <a:solidFill>
                  <a:schemeClr val="tx1">
                    <a:lumMod val="85000"/>
                  </a:schemeClr>
                </a:solidFill>
                <a:latin typeface="Gill Sans MT" panose="020B0502020104020203" pitchFamily="34" charset="0"/>
                <a:ea typeface="Microsoft YaHei" panose="020B0503020204020204" pitchFamily="34" charset="-122"/>
              </a:rPr>
              <a:t>D1</a:t>
            </a:r>
            <a:r>
              <a:rPr lang="zh-CN" altLang="en-US" dirty="0">
                <a:solidFill>
                  <a:schemeClr val="tx1">
                    <a:lumMod val="85000"/>
                  </a:schemeClr>
                </a:solidFill>
                <a:latin typeface="Gill Sans MT" panose="020B0502020104020203" pitchFamily="34" charset="0"/>
                <a:ea typeface="Microsoft YaHei" panose="020B0503020204020204" pitchFamily="34" charset="-122"/>
              </a:rPr>
              <a:t>芯片，特斯拉推出晶圆上系统级方案，通过应用台积电</a:t>
            </a:r>
            <a:r>
              <a:rPr lang="en-US" altLang="zh-CN" dirty="0">
                <a:solidFill>
                  <a:schemeClr val="tx1">
                    <a:lumMod val="85000"/>
                  </a:schemeClr>
                </a:solidFill>
                <a:latin typeface="Gill Sans MT" panose="020B0502020104020203" pitchFamily="34" charset="0"/>
                <a:ea typeface="Microsoft YaHei" panose="020B0503020204020204" pitchFamily="34" charset="-122"/>
              </a:rPr>
              <a:t>SoW</a:t>
            </a:r>
            <a:r>
              <a:rPr lang="zh-CN" altLang="en-US" dirty="0">
                <a:solidFill>
                  <a:schemeClr val="tx1">
                    <a:lumMod val="85000"/>
                  </a:schemeClr>
                </a:solidFill>
                <a:latin typeface="Gill Sans MT" panose="020B0502020104020203" pitchFamily="34" charset="0"/>
                <a:ea typeface="Microsoft YaHei" panose="020B0503020204020204" pitchFamily="34" charset="-122"/>
              </a:rPr>
              <a:t>封装技术，将所有</a:t>
            </a:r>
            <a:r>
              <a:rPr lang="en-US" altLang="zh-CN" dirty="0">
                <a:solidFill>
                  <a:schemeClr val="tx1">
                    <a:lumMod val="85000"/>
                  </a:schemeClr>
                </a:solidFill>
                <a:latin typeface="Gill Sans MT" panose="020B0502020104020203" pitchFamily="34" charset="0"/>
                <a:ea typeface="Microsoft YaHei" panose="020B0503020204020204" pitchFamily="34" charset="-122"/>
              </a:rPr>
              <a:t>25</a:t>
            </a:r>
            <a:r>
              <a:rPr lang="zh-CN" altLang="en-US" dirty="0">
                <a:solidFill>
                  <a:schemeClr val="tx1">
                    <a:lumMod val="85000"/>
                  </a:schemeClr>
                </a:solidFill>
                <a:latin typeface="Gill Sans MT" panose="020B0502020104020203" pitchFamily="34" charset="0"/>
                <a:ea typeface="Microsoft YaHei" panose="020B0503020204020204" pitchFamily="34" charset="-122"/>
              </a:rPr>
              <a:t>颗</a:t>
            </a:r>
            <a:r>
              <a:rPr lang="en-US" altLang="zh-CN" dirty="0">
                <a:solidFill>
                  <a:schemeClr val="tx1">
                    <a:lumMod val="85000"/>
                  </a:schemeClr>
                </a:solidFill>
                <a:latin typeface="Gill Sans MT" panose="020B0502020104020203" pitchFamily="34" charset="0"/>
                <a:ea typeface="Microsoft YaHei" panose="020B0503020204020204" pitchFamily="34" charset="-122"/>
              </a:rPr>
              <a:t>D1</a:t>
            </a:r>
            <a:r>
              <a:rPr lang="zh-CN" altLang="en-US" dirty="0">
                <a:solidFill>
                  <a:schemeClr val="tx1">
                    <a:lumMod val="85000"/>
                  </a:schemeClr>
                </a:solidFill>
                <a:latin typeface="Gill Sans MT" panose="020B0502020104020203" pitchFamily="34" charset="0"/>
                <a:ea typeface="Microsoft YaHei" panose="020B0503020204020204" pitchFamily="34" charset="-122"/>
              </a:rPr>
              <a:t>裸片都集成到一个训练</a:t>
            </a:r>
            <a:r>
              <a:rPr lang="en-US" altLang="zh-CN" dirty="0">
                <a:solidFill>
                  <a:schemeClr val="tx1">
                    <a:lumMod val="85000"/>
                  </a:schemeClr>
                </a:solidFill>
                <a:latin typeface="Gill Sans MT" panose="020B0502020104020203" pitchFamily="34" charset="0"/>
                <a:ea typeface="Microsoft YaHei" panose="020B0503020204020204" pitchFamily="34" charset="-122"/>
              </a:rPr>
              <a:t>Tile</a:t>
            </a:r>
            <a:r>
              <a:rPr lang="zh-CN" altLang="en-US" dirty="0">
                <a:solidFill>
                  <a:schemeClr val="tx1">
                    <a:lumMod val="85000"/>
                  </a:schemeClr>
                </a:solidFill>
                <a:latin typeface="Gill Sans MT" panose="020B0502020104020203" pitchFamily="34" charset="0"/>
                <a:ea typeface="Microsoft YaHei" panose="020B0503020204020204" pitchFamily="34" charset="-122"/>
              </a:rPr>
              <a:t>上，每个</a:t>
            </a:r>
            <a:r>
              <a:rPr lang="en-US" altLang="zh-CN" dirty="0">
                <a:solidFill>
                  <a:schemeClr val="tx1">
                    <a:lumMod val="85000"/>
                  </a:schemeClr>
                </a:solidFill>
                <a:latin typeface="Gill Sans MT" panose="020B0502020104020203" pitchFamily="34" charset="0"/>
                <a:ea typeface="Microsoft YaHei" panose="020B0503020204020204" pitchFamily="34" charset="-122"/>
              </a:rPr>
              <a:t>Dojo</a:t>
            </a:r>
            <a:r>
              <a:rPr lang="zh-CN" altLang="en-US" dirty="0">
                <a:solidFill>
                  <a:schemeClr val="tx1">
                    <a:lumMod val="85000"/>
                  </a:schemeClr>
                </a:solidFill>
                <a:latin typeface="Gill Sans MT" panose="020B0502020104020203" pitchFamily="34" charset="0"/>
                <a:ea typeface="Microsoft YaHei" panose="020B0503020204020204" pitchFamily="34" charset="-122"/>
              </a:rPr>
              <a:t>训练</a:t>
            </a:r>
            <a:r>
              <a:rPr lang="en-US" altLang="zh-CN" dirty="0">
                <a:solidFill>
                  <a:schemeClr val="tx1">
                    <a:lumMod val="85000"/>
                  </a:schemeClr>
                </a:solidFill>
                <a:latin typeface="Gill Sans MT" panose="020B0502020104020203" pitchFamily="34" charset="0"/>
                <a:ea typeface="Microsoft YaHei" panose="020B0503020204020204" pitchFamily="34" charset="-122"/>
              </a:rPr>
              <a:t>Tile</a:t>
            </a:r>
            <a:r>
              <a:rPr lang="zh-CN" altLang="en-US" dirty="0">
                <a:solidFill>
                  <a:schemeClr val="tx1">
                    <a:lumMod val="85000"/>
                  </a:schemeClr>
                </a:solidFill>
                <a:latin typeface="Gill Sans MT" panose="020B0502020104020203" pitchFamily="34" charset="0"/>
                <a:ea typeface="Microsoft YaHei" panose="020B0503020204020204" pitchFamily="34" charset="-122"/>
              </a:rPr>
              <a:t>消耗</a:t>
            </a:r>
            <a:r>
              <a:rPr lang="en-US" altLang="zh-CN" dirty="0">
                <a:solidFill>
                  <a:schemeClr val="tx1">
                    <a:lumMod val="85000"/>
                  </a:schemeClr>
                </a:solidFill>
                <a:latin typeface="Gill Sans MT" panose="020B0502020104020203" pitchFamily="34" charset="0"/>
                <a:ea typeface="Microsoft YaHei" panose="020B0503020204020204" pitchFamily="34" charset="-122"/>
              </a:rPr>
              <a:t>15kW</a:t>
            </a:r>
            <a:r>
              <a:rPr lang="zh-CN" altLang="en-US" b="1" dirty="0">
                <a:solidFill>
                  <a:schemeClr val="tx1">
                    <a:lumMod val="85000"/>
                  </a:schemeClr>
                </a:solidFill>
                <a:latin typeface="Gill Sans MT" panose="020B0502020104020203" pitchFamily="34" charset="0"/>
                <a:ea typeface="Microsoft YaHei" panose="020B0503020204020204" pitchFamily="34" charset="-122"/>
              </a:rPr>
              <a:t>。</a:t>
            </a:r>
            <a:r>
              <a:rPr lang="zh-CN" altLang="en-US" dirty="0">
                <a:solidFill>
                  <a:schemeClr val="tx1">
                    <a:lumMod val="85000"/>
                  </a:schemeClr>
                </a:solidFill>
                <a:latin typeface="Gill Sans MT" panose="020B0502020104020203" pitchFamily="34" charset="0"/>
                <a:ea typeface="Microsoft YaHei" panose="020B0503020204020204" pitchFamily="34" charset="-122"/>
              </a:rPr>
              <a:t>特斯拉</a:t>
            </a:r>
            <a:r>
              <a:rPr lang="en-US" altLang="zh-CN" dirty="0">
                <a:solidFill>
                  <a:schemeClr val="tx1">
                    <a:lumMod val="85000"/>
                  </a:schemeClr>
                </a:solidFill>
                <a:latin typeface="Gill Sans MT" panose="020B0502020104020203" pitchFamily="34" charset="0"/>
                <a:ea typeface="Microsoft YaHei" panose="020B0503020204020204" pitchFamily="34" charset="-122"/>
              </a:rPr>
              <a:t>Dojo</a:t>
            </a:r>
            <a:r>
              <a:rPr lang="zh-CN" altLang="en-US" dirty="0">
                <a:solidFill>
                  <a:schemeClr val="tx1">
                    <a:lumMod val="85000"/>
                  </a:schemeClr>
                </a:solidFill>
                <a:latin typeface="Gill Sans MT" panose="020B0502020104020203" pitchFamily="34" charset="0"/>
                <a:ea typeface="Microsoft YaHei" panose="020B0503020204020204" pitchFamily="34" charset="-122"/>
              </a:rPr>
              <a:t>训练</a:t>
            </a:r>
            <a:r>
              <a:rPr lang="en-US" altLang="zh-CN" dirty="0">
                <a:solidFill>
                  <a:schemeClr val="tx1">
                    <a:lumMod val="85000"/>
                  </a:schemeClr>
                </a:solidFill>
                <a:latin typeface="Gill Sans MT" panose="020B0502020104020203" pitchFamily="34" charset="0"/>
                <a:ea typeface="Microsoft YaHei" panose="020B0503020204020204" pitchFamily="34" charset="-122"/>
              </a:rPr>
              <a:t>Tile</a:t>
            </a:r>
            <a:r>
              <a:rPr lang="zh-CN" altLang="en-US" dirty="0">
                <a:solidFill>
                  <a:schemeClr val="tx1">
                    <a:lumMod val="85000"/>
                  </a:schemeClr>
                </a:solidFill>
                <a:latin typeface="Gill Sans MT" panose="020B0502020104020203" pitchFamily="34" charset="0"/>
                <a:ea typeface="Microsoft YaHei" panose="020B0503020204020204" pitchFamily="34" charset="-122"/>
              </a:rPr>
              <a:t>中有计算、</a:t>
            </a:r>
            <a:r>
              <a:rPr lang="en-US" altLang="zh-CN" dirty="0">
                <a:solidFill>
                  <a:schemeClr val="tx1">
                    <a:lumMod val="85000"/>
                  </a:schemeClr>
                </a:solidFill>
                <a:latin typeface="Gill Sans MT" panose="020B0502020104020203" pitchFamily="34" charset="0"/>
                <a:ea typeface="Microsoft YaHei" panose="020B0503020204020204" pitchFamily="34" charset="-122"/>
              </a:rPr>
              <a:t>I/O</a:t>
            </a:r>
            <a:r>
              <a:rPr lang="zh-CN" altLang="en-US" dirty="0">
                <a:solidFill>
                  <a:schemeClr val="tx1">
                    <a:lumMod val="85000"/>
                  </a:schemeClr>
                </a:solidFill>
                <a:latin typeface="Gill Sans MT" panose="020B0502020104020203" pitchFamily="34" charset="0"/>
                <a:ea typeface="Microsoft YaHei" panose="020B0503020204020204" pitchFamily="34" charset="-122"/>
              </a:rPr>
              <a:t>、功率和液冷模块。</a:t>
            </a:r>
          </a:p>
        </p:txBody>
      </p:sp>
      <p:pic>
        <p:nvPicPr>
          <p:cNvPr id="7" name="图片 6">
            <a:extLst>
              <a:ext uri="{FF2B5EF4-FFF2-40B4-BE49-F238E27FC236}">
                <a16:creationId xmlns:a16="http://schemas.microsoft.com/office/drawing/2014/main" id="{9366D1CE-F886-3747-A747-796437CD810A}"/>
              </a:ext>
            </a:extLst>
          </p:cNvPr>
          <p:cNvPicPr>
            <a:picLocks noChangeAspect="1"/>
          </p:cNvPicPr>
          <p:nvPr/>
        </p:nvPicPr>
        <p:blipFill>
          <a:blip r:embed="rId2"/>
          <a:stretch>
            <a:fillRect/>
          </a:stretch>
        </p:blipFill>
        <p:spPr>
          <a:xfrm>
            <a:off x="306289" y="2492896"/>
            <a:ext cx="11426973" cy="3672956"/>
          </a:xfrm>
          <a:prstGeom prst="rect">
            <a:avLst/>
          </a:prstGeom>
        </p:spPr>
      </p:pic>
      <p:sp>
        <p:nvSpPr>
          <p:cNvPr id="10" name="标题 5">
            <a:extLst>
              <a:ext uri="{FF2B5EF4-FFF2-40B4-BE49-F238E27FC236}">
                <a16:creationId xmlns:a16="http://schemas.microsoft.com/office/drawing/2014/main" id="{99DC686E-20F9-C54A-B799-411A5F8006EC}"/>
              </a:ext>
            </a:extLst>
          </p:cNvPr>
          <p:cNvSpPr>
            <a:spLocks noGrp="1"/>
          </p:cNvSpPr>
          <p:nvPr>
            <p:ph type="title"/>
          </p:nvPr>
        </p:nvSpPr>
        <p:spPr>
          <a:xfrm>
            <a:off x="623636" y="463546"/>
            <a:ext cx="10963473" cy="589190"/>
          </a:xfrm>
        </p:spPr>
        <p:txBody>
          <a:bodyPr/>
          <a:lstStyle/>
          <a:p>
            <a:r>
              <a:rPr lang="en-US" altLang="zh-CN" dirty="0">
                <a:ea typeface="+mj-ea"/>
              </a:rPr>
              <a:t>DOJO</a:t>
            </a:r>
            <a:r>
              <a:rPr lang="zh-CN" altLang="en-US" dirty="0">
                <a:ea typeface="+mj-ea"/>
              </a:rPr>
              <a:t> </a:t>
            </a:r>
            <a:r>
              <a:rPr lang="zh-CN" altLang="en-US" dirty="0"/>
              <a:t>超级计算机系统</a:t>
            </a:r>
            <a:endParaRPr lang="zh-CN" altLang="en-US" dirty="0">
              <a:ea typeface="+mj-ea"/>
            </a:endParaRPr>
          </a:p>
        </p:txBody>
      </p:sp>
    </p:spTree>
    <p:extLst>
      <p:ext uri="{BB962C8B-B14F-4D97-AF65-F5344CB8AC3E}">
        <p14:creationId xmlns:p14="http://schemas.microsoft.com/office/powerpoint/2010/main" val="1332332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36094</TotalTime>
  <Words>1091</Words>
  <Application>Microsoft Macintosh PowerPoint</Application>
  <PresentationFormat>自定义</PresentationFormat>
  <Paragraphs>117</Paragraphs>
  <Slides>21</Slides>
  <Notes>1</Notes>
  <HiddenSlides>0</HiddenSlides>
  <MMClips>0</MMClips>
  <ScaleCrop>false</ScaleCrop>
  <HeadingPairs>
    <vt:vector size="6" baseType="variant">
      <vt:variant>
        <vt:lpstr>已用的字体</vt:lpstr>
      </vt:variant>
      <vt:variant>
        <vt:i4>13</vt:i4>
      </vt:variant>
      <vt:variant>
        <vt:lpstr>主题</vt:lpstr>
      </vt:variant>
      <vt:variant>
        <vt:i4>7</vt:i4>
      </vt:variant>
      <vt:variant>
        <vt:lpstr>幻灯片标题</vt:lpstr>
      </vt:variant>
      <vt:variant>
        <vt:i4>21</vt:i4>
      </vt:variant>
    </vt:vector>
  </HeadingPairs>
  <TitlesOfParts>
    <vt:vector size="41"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1_code01</vt:lpstr>
      <vt:lpstr>Thankyou</vt:lpstr>
      <vt:lpstr>PowerPoint 演示文稿</vt:lpstr>
      <vt:lpstr>PowerPoint 演示文稿</vt:lpstr>
      <vt:lpstr>PowerPoint 演示文稿</vt:lpstr>
      <vt:lpstr>PowerPoint 演示文稿</vt:lpstr>
      <vt:lpstr>DOJO 超级计算机系统</vt:lpstr>
      <vt:lpstr>DOJO 超级计算机系统</vt:lpstr>
      <vt:lpstr>DOJO 超级计算机系统</vt:lpstr>
      <vt:lpstr>DOJO 超级计算机系统</vt:lpstr>
      <vt:lpstr>DOJO 超级计算机系统</vt:lpstr>
      <vt:lpstr>DOJO 超级计算机系统</vt:lpstr>
      <vt:lpstr>DOJO 超级计算机系统</vt:lpstr>
      <vt:lpstr>DOJO 超级计算机系统</vt:lpstr>
      <vt:lpstr>DOJO 超级计算机系统</vt:lpstr>
      <vt:lpstr>DOJO ExaPOD 集群将突破E级算力</vt:lpstr>
      <vt:lpstr>PowerPoint 演示文稿</vt:lpstr>
      <vt:lpstr>DOJO 超级计算机系统：D1 芯片、训练 Tile 和 ExaPOD 集群</vt:lpstr>
      <vt:lpstr>DOJO 架构设计哲学</vt:lpstr>
      <vt:lpstr>DOJO 架构设计哲学</vt:lpstr>
      <vt:lpstr>DOJO 超级计算机系统</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6175</cp:revision>
  <dcterms:created xsi:type="dcterms:W3CDTF">2015-01-14T10:38:57Z</dcterms:created>
  <dcterms:modified xsi:type="dcterms:W3CDTF">2023-06-03T03:19:49Z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